
<file path=[Content_Types].xml><?xml version="1.0" encoding="utf-8"?>
<Types xmlns="http://schemas.openxmlformats.org/package/2006/content-types">
  <Default Extension="png" ContentType="image/png"/>
  <Default Extension="jfif" ContentType="image/jpe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61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2" r:id="rId15"/>
    <p:sldId id="271" r:id="rId16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>
        <p:scale>
          <a:sx n="81" d="100"/>
          <a:sy n="81" d="100"/>
        </p:scale>
        <p:origin x="-300" y="-19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5DE56-D6E6-487D-BAC7-892FE208D6A8}" type="datetimeFigureOut">
              <a:rPr lang="ru-RU" smtClean="0"/>
              <a:t>31.10.2025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2AAF8A-0B31-4F16-85BD-97236ED73B3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915375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5DE56-D6E6-487D-BAC7-892FE208D6A8}" type="datetimeFigureOut">
              <a:rPr lang="ru-RU" smtClean="0"/>
              <a:t>31.10.2025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2AAF8A-0B31-4F16-85BD-97236ED73B3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922974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5DE56-D6E6-487D-BAC7-892FE208D6A8}" type="datetimeFigureOut">
              <a:rPr lang="ru-RU" smtClean="0"/>
              <a:t>31.10.2025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2AAF8A-0B31-4F16-85BD-97236ED73B3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959981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5DE56-D6E6-487D-BAC7-892FE208D6A8}" type="datetimeFigureOut">
              <a:rPr lang="ru-RU" smtClean="0"/>
              <a:t>31.10.2025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2AAF8A-0B31-4F16-85BD-97236ED73B3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237776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5DE56-D6E6-487D-BAC7-892FE208D6A8}" type="datetimeFigureOut">
              <a:rPr lang="ru-RU" smtClean="0"/>
              <a:t>31.10.2025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2AAF8A-0B31-4F16-85BD-97236ED73B3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405213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5DE56-D6E6-487D-BAC7-892FE208D6A8}" type="datetimeFigureOut">
              <a:rPr lang="ru-RU" smtClean="0"/>
              <a:t>31.10.2025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2AAF8A-0B31-4F16-85BD-97236ED73B3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290546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5DE56-D6E6-487D-BAC7-892FE208D6A8}" type="datetimeFigureOut">
              <a:rPr lang="ru-RU" smtClean="0"/>
              <a:t>31.10.2025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2AAF8A-0B31-4F16-85BD-97236ED73B3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605017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5DE56-D6E6-487D-BAC7-892FE208D6A8}" type="datetimeFigureOut">
              <a:rPr lang="ru-RU" smtClean="0"/>
              <a:t>31.10.2025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2AAF8A-0B31-4F16-85BD-97236ED73B3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073824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5DE56-D6E6-487D-BAC7-892FE208D6A8}" type="datetimeFigureOut">
              <a:rPr lang="ru-RU" smtClean="0"/>
              <a:t>31.10.2025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2AAF8A-0B31-4F16-85BD-97236ED73B3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853834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5DE56-D6E6-487D-BAC7-892FE208D6A8}" type="datetimeFigureOut">
              <a:rPr lang="ru-RU" smtClean="0"/>
              <a:t>31.10.2025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2AAF8A-0B31-4F16-85BD-97236ED73B3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9207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5DE56-D6E6-487D-BAC7-892FE208D6A8}" type="datetimeFigureOut">
              <a:rPr lang="ru-RU" smtClean="0"/>
              <a:t>31.10.2025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2AAF8A-0B31-4F16-85BD-97236ED73B3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720805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85DE56-D6E6-487D-BAC7-892FE208D6A8}" type="datetimeFigureOut">
              <a:rPr lang="ru-RU" smtClean="0"/>
              <a:t>31.10.2025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2AAF8A-0B31-4F16-85BD-97236ED73B3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421296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fi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f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f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721217" y="323873"/>
            <a:ext cx="10560675" cy="1401896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Частное образовательное </a:t>
            </a:r>
            <a:r>
              <a:rPr lang="ru-RU" sz="27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учреждение</a:t>
            </a:r>
            <a:r>
              <a:rPr lang="ru-RU" sz="2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sz="2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«Православная гимназия имени святителя Иннокентия Московского»</a:t>
            </a:r>
            <a:br>
              <a:rPr lang="ru-RU" sz="2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429554" y="2159604"/>
            <a:ext cx="9144000" cy="1655762"/>
          </a:xfrm>
        </p:spPr>
        <p:txBody>
          <a:bodyPr/>
          <a:lstStyle/>
          <a:p>
            <a:r>
              <a:rPr lang="ru-RU" sz="4000" b="1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«Линейные уравнения и их практическое применение»</a:t>
            </a:r>
            <a:endParaRPr lang="ru-RU" sz="4000" i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b="1" dirty="0"/>
              <a:t> </a:t>
            </a:r>
            <a:endParaRPr lang="ru-RU" dirty="0"/>
          </a:p>
        </p:txBody>
      </p:sp>
      <p:graphicFrame>
        <p:nvGraphicFramePr>
          <p:cNvPr id="6" name="Таблица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2168989"/>
              </p:ext>
            </p:extLst>
          </p:nvPr>
        </p:nvGraphicFramePr>
        <p:xfrm>
          <a:off x="5888259" y="4077856"/>
          <a:ext cx="6100066" cy="277539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100066"/>
              </a:tblGrid>
              <a:tr h="876441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ru-RU" sz="16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Работу </a:t>
                      </a:r>
                      <a:r>
                        <a:rPr lang="ru-RU" sz="160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выполнила  </a:t>
                      </a:r>
                      <a:r>
                        <a:rPr lang="ru-RU" sz="160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ученица </a:t>
                      </a:r>
                      <a:r>
                        <a:rPr lang="ru-RU" sz="16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 класса ЧОУ «Православная гимназия   имени святителя   Иннокентия Московского»                                                             </a:t>
                      </a:r>
                      <a:endParaRPr lang="ru-RU" sz="16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</a:tr>
              <a:tr h="1898956">
                <a:tc>
                  <a:txBody>
                    <a:bodyPr/>
                    <a:lstStyle/>
                    <a:p>
                      <a:pPr indent="90170" algn="l">
                        <a:spcAft>
                          <a:spcPts val="0"/>
                        </a:spcAft>
                      </a:pPr>
                      <a:r>
                        <a:rPr lang="ru-RU" sz="160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</a:t>
                      </a:r>
                      <a:r>
                        <a:rPr lang="ru-RU" sz="16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Руководители: </a:t>
                      </a:r>
                      <a:r>
                        <a:rPr lang="ru-RU" sz="160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</a:t>
                      </a:r>
                      <a:r>
                        <a:rPr lang="ru-RU" sz="1600" u="sng" dirty="0" err="1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Еремеева</a:t>
                      </a:r>
                      <a:r>
                        <a:rPr lang="ru-RU" sz="1600" u="sng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600" u="sng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Наталья Валерьевна</a:t>
                      </a:r>
                      <a:r>
                        <a:rPr lang="ru-RU" sz="16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учитель математики,  ЧОУ «Православная гимназия  </a:t>
                      </a:r>
                      <a:r>
                        <a:rPr lang="ru-RU" sz="160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</a:t>
                      </a:r>
                      <a:r>
                        <a:rPr lang="ru-RU" sz="16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имени святителя   Иннокентия Московского»                                                                                                            </a:t>
                      </a:r>
                      <a:r>
                        <a:rPr lang="ru-RU" sz="1600" u="sng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Баженова Дарья Владимировна</a:t>
                      </a:r>
                      <a:r>
                        <a:rPr lang="ru-RU" sz="16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учитель математики ЧОУ «Православная гимназия имени святителя Иннокентия Московского»</a:t>
                      </a: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ru-RU" sz="16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ru-RU" sz="16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</a:tr>
            </a:tbl>
          </a:graphicData>
        </a:graphic>
      </p:graphicFrame>
      <p:pic>
        <p:nvPicPr>
          <p:cNvPr id="10" name="Рисунок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63136">
            <a:off x="9008140" y="1774031"/>
            <a:ext cx="2980185" cy="1578209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32232">
            <a:off x="857507" y="3652732"/>
            <a:ext cx="2673013" cy="2681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334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127" y="5187959"/>
            <a:ext cx="1113361" cy="1670041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163132" y="402170"/>
            <a:ext cx="6124779" cy="56938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Решение.</a:t>
            </a:r>
          </a:p>
          <a:p>
            <a:pPr marL="342900" lvl="0" indent="-342900" algn="just">
              <a:spcAft>
                <a:spcPts val="0"/>
              </a:spcAft>
              <a:buFont typeface="+mj-lt"/>
              <a:buAutoNum type="arabicPeriod"/>
            </a:pPr>
            <a: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Необходимо приобрести 1 моток понравившейся пряжи.  Из нее связать образец, размером не менее 10 см х 10 см.</a:t>
            </a:r>
          </a:p>
          <a:p>
            <a:pPr marL="342900" lvl="0" indent="-342900" algn="just">
              <a:spcAft>
                <a:spcPts val="0"/>
              </a:spcAft>
              <a:buFont typeface="+mj-lt"/>
              <a:buAutoNum type="arabicPeriod"/>
            </a:pPr>
            <a: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Измерить данный образец (длина и ширина), найти площадь образца – П0. Взвесить образец на электронных весах – В0.</a:t>
            </a:r>
          </a:p>
          <a:p>
            <a:pPr marL="342900" lvl="0" indent="-342900" algn="just">
              <a:spcAft>
                <a:spcPts val="0"/>
              </a:spcAft>
              <a:buFont typeface="+mj-lt"/>
              <a:buAutoNum type="arabicPeriod"/>
            </a:pPr>
            <a: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Посчитаем площадь нашего будущего изделия </a:t>
            </a:r>
          </a:p>
          <a:p>
            <a:pPr marL="457200" algn="just">
              <a:spcAft>
                <a:spcPts val="0"/>
              </a:spcAft>
            </a:pPr>
            <a:r>
              <a:rPr lang="ru-RU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Ппол</a:t>
            </a:r>
            <a: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=ПЕРЕД И СПИНКА( 2* (ширина, см х* длина, см) +РУКАВА 2*(1/2 высоты оката* ширину рукава + (1/2 (ширина рукава +ширина манжета)* высоту рукава до оката).</a:t>
            </a:r>
          </a:p>
          <a:p>
            <a:pPr marL="457200" algn="just">
              <a:spcAft>
                <a:spcPts val="0"/>
              </a:spcAft>
              <a:tabLst>
                <a:tab pos="810260" algn="l"/>
              </a:tabLst>
            </a:pPr>
            <a: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ru-RU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Ппол</a:t>
            </a:r>
            <a: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/П0 )  *  В0. – найдем вес всего  будущего изделия. Мотки пряжи бываю по 25 </a:t>
            </a:r>
            <a:r>
              <a:rPr lang="ru-RU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г, </a:t>
            </a:r>
            <a: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50 </a:t>
            </a:r>
            <a:r>
              <a:rPr lang="ru-RU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г, </a:t>
            </a:r>
            <a: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100 </a:t>
            </a:r>
            <a:r>
              <a:rPr lang="ru-RU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г, </a:t>
            </a:r>
            <a: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200 </a:t>
            </a:r>
            <a:r>
              <a:rPr lang="ru-RU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г.</a:t>
            </a:r>
            <a:endParaRPr lang="ru-RU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algn="just">
              <a:spcAft>
                <a:spcPts val="0"/>
              </a:spcAft>
              <a:tabLst>
                <a:tab pos="810260" algn="l"/>
              </a:tabLst>
            </a:pPr>
            <a: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Обозначим вес мотков через </a:t>
            </a:r>
            <a:r>
              <a:rPr lang="ru-RU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Вмотка</a:t>
            </a:r>
            <a: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marL="457200" algn="just">
              <a:spcAft>
                <a:spcPts val="0"/>
              </a:spcAft>
              <a:tabLst>
                <a:tab pos="810260" algn="l"/>
              </a:tabLst>
            </a:pPr>
            <a: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Тогда необходимое для вязания количество мотков </a:t>
            </a:r>
            <a:r>
              <a:rPr lang="ru-RU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Кмотков</a:t>
            </a:r>
            <a: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можно рассчитать с помощью уравнения:</a:t>
            </a:r>
          </a:p>
          <a:p>
            <a:pPr marL="457200" algn="just">
              <a:spcAft>
                <a:spcPts val="0"/>
              </a:spcAft>
              <a:tabLst>
                <a:tab pos="810260" algn="l"/>
              </a:tabLst>
            </a:pPr>
            <a:r>
              <a:rPr lang="ru-RU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Вмотка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х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Кмотков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(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Ппол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/П0 )  *  В0     (1)</a:t>
            </a:r>
          </a:p>
          <a:p>
            <a:pPr marL="457200" algn="just">
              <a:spcAft>
                <a:spcPts val="0"/>
              </a:spcAft>
              <a:tabLst>
                <a:tab pos="810260" algn="l"/>
              </a:tabLst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</a:t>
            </a:r>
          </a:p>
          <a:p>
            <a:pPr marL="457200" algn="just">
              <a:spcAft>
                <a:spcPts val="0"/>
              </a:spcAft>
              <a:tabLst>
                <a:tab pos="810260" algn="l"/>
              </a:tabLst>
            </a:pPr>
            <a: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Проверим наши расчеты на практике:</a:t>
            </a:r>
          </a:p>
          <a:p>
            <a:pPr marL="457200" algn="just">
              <a:spcAft>
                <a:spcPts val="0"/>
              </a:spcAft>
              <a:tabLst>
                <a:tab pos="810260" algn="l"/>
              </a:tabLst>
            </a:pPr>
            <a: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Образец: размер 14 см на </a:t>
            </a:r>
            <a:r>
              <a:rPr lang="ru-RU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17 </a:t>
            </a:r>
            <a: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см, П0_=</a:t>
            </a:r>
            <a:r>
              <a:rPr lang="ru-RU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238 кв. см</a:t>
            </a:r>
            <a: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В0= 14 </a:t>
            </a:r>
            <a:r>
              <a:rPr lang="ru-RU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г.</a:t>
            </a:r>
            <a:endParaRPr lang="ru-RU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algn="just">
              <a:spcAft>
                <a:spcPts val="0"/>
              </a:spcAft>
              <a:tabLst>
                <a:tab pos="810260" algn="l"/>
              </a:tabLst>
            </a:pPr>
            <a: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 нас есть уже связано 2 детали: </a:t>
            </a:r>
          </a:p>
          <a:p>
            <a:pPr marL="457200" algn="just">
              <a:spcAft>
                <a:spcPts val="0"/>
              </a:spcAft>
              <a:tabLst>
                <a:tab pos="810260" algn="l"/>
              </a:tabLst>
            </a:pPr>
            <a: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перед и спинка </a:t>
            </a:r>
            <a:r>
              <a:rPr lang="ru-RU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Ппол</a:t>
            </a:r>
            <a: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(40см х 50 см)*2 = 4000 </a:t>
            </a:r>
            <a:r>
              <a:rPr lang="ru-RU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кв. см</a:t>
            </a:r>
            <a:endParaRPr lang="ru-RU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algn="just">
              <a:spcAft>
                <a:spcPts val="0"/>
              </a:spcAft>
              <a:tabLst>
                <a:tab pos="810260" algn="l"/>
              </a:tabLst>
            </a:pPr>
            <a: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Вес мотка – 25 </a:t>
            </a:r>
            <a:r>
              <a:rPr lang="ru-RU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г.</a:t>
            </a:r>
            <a:endParaRPr lang="ru-RU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algn="just">
              <a:spcAft>
                <a:spcPts val="0"/>
              </a:spcAft>
              <a:tabLst>
                <a:tab pos="810260" algn="l"/>
              </a:tabLst>
            </a:pPr>
            <a: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Рассчитаем по формуле (1): </a:t>
            </a:r>
          </a:p>
          <a:p>
            <a:pPr marL="457200" algn="just">
              <a:spcAft>
                <a:spcPts val="0"/>
              </a:spcAft>
              <a:tabLst>
                <a:tab pos="810260" algn="l"/>
              </a:tabLst>
            </a:pPr>
            <a: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25 х </a:t>
            </a:r>
            <a:r>
              <a:rPr lang="ru-RU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Кмотков</a:t>
            </a:r>
            <a: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=(</a:t>
            </a:r>
            <a:r>
              <a:rPr lang="ru-RU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4000/238) </a:t>
            </a:r>
            <a: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* 14</a:t>
            </a:r>
          </a:p>
          <a:p>
            <a:pPr marL="457200" algn="just">
              <a:spcAft>
                <a:spcPts val="0"/>
              </a:spcAft>
              <a:tabLst>
                <a:tab pos="810260" algn="l"/>
              </a:tabLst>
            </a:pPr>
            <a: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25 х </a:t>
            </a:r>
            <a:r>
              <a:rPr lang="ru-RU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Кмотков</a:t>
            </a:r>
            <a: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ru-RU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235,3</a:t>
            </a:r>
            <a:endParaRPr lang="ru-RU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algn="just">
              <a:spcAft>
                <a:spcPts val="0"/>
              </a:spcAft>
              <a:tabLst>
                <a:tab pos="810260" algn="l"/>
              </a:tabLst>
            </a:pPr>
            <a:r>
              <a:rPr lang="ru-RU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Кмотков</a:t>
            </a:r>
            <a: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ru-RU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9.4</a:t>
            </a:r>
            <a:endParaRPr lang="ru-RU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Округлим в большую сторону – </a:t>
            </a:r>
            <a:r>
              <a:rPr lang="ru-RU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10 </a:t>
            </a:r>
            <a: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мотков. </a:t>
            </a:r>
            <a:r>
              <a:rPr lang="ru-RU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Действительно вес уже связанных деталей составляет 234 г. </a:t>
            </a:r>
            <a: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Формула позволяет высчитать достаточно точно необходимое количество пряжи и сэкономить бюджет </a:t>
            </a:r>
          </a:p>
        </p:txBody>
      </p:sp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2593" y="3205014"/>
            <a:ext cx="2642652" cy="34962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9674578" y="2494844"/>
            <a:ext cx="21900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Вес связанных деталей 234 г</a:t>
            </a:r>
            <a:endParaRPr lang="ru-RU" dirty="0"/>
          </a:p>
        </p:txBody>
      </p:sp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2357" y="3215568"/>
            <a:ext cx="2591666" cy="3368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649156" y="2303527"/>
            <a:ext cx="24835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Связаны перед и спинка площадью 4000 кв. см</a:t>
            </a:r>
            <a:endParaRPr lang="ru-RU" dirty="0"/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0268" y="0"/>
            <a:ext cx="1113361" cy="1670041"/>
          </a:xfrm>
          <a:prstGeom prst="rect">
            <a:avLst/>
          </a:prstGeom>
        </p:spPr>
      </p:pic>
      <p:pic>
        <p:nvPicPr>
          <p:cNvPr id="9222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5990" y="259644"/>
            <a:ext cx="2615878" cy="182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570133" y="402170"/>
            <a:ext cx="165946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Образец, площадью 238 </a:t>
            </a:r>
            <a:r>
              <a:rPr lang="ru-RU" dirty="0" err="1" smtClean="0"/>
              <a:t>кв.см</a:t>
            </a:r>
            <a:r>
              <a:rPr lang="ru-RU" dirty="0" smtClean="0"/>
              <a:t>, размер 14 см х 17см, вес 14 г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8296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2530451" y="103864"/>
            <a:ext cx="8693733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>
              <a:lnSpc>
                <a:spcPct val="150000"/>
              </a:lnSpc>
              <a:spcAft>
                <a:spcPts val="0"/>
              </a:spcAft>
            </a:pPr>
            <a:r>
              <a:rPr lang="ru-RU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Уравнения и строительство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1" algn="ctr">
              <a:lnSpc>
                <a:spcPct val="150000"/>
              </a:lnSpc>
              <a:spcAft>
                <a:spcPts val="0"/>
              </a:spcAft>
            </a:pPr>
            <a:r>
              <a:rPr lang="ru-RU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«Расчет материалов для строительства конструкции Тротуар-мост».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ru-RU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Условие задачи</a:t>
            </a:r>
            <a:r>
              <a:rPr lang="ru-RU" sz="2000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Необходимо построить тротуар с функцией мостика через естественную низину (перепад около 35-40 см в высоту) от брусчатого покрытия около частного дома до участка с садом. </a:t>
            </a:r>
          </a:p>
        </p:txBody>
      </p:sp>
      <p:pic>
        <p:nvPicPr>
          <p:cNvPr id="11266" name="Рисунок 1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4459" r="1527" b="1557"/>
          <a:stretch/>
        </p:blipFill>
        <p:spPr bwMode="auto">
          <a:xfrm>
            <a:off x="5370443" y="2649692"/>
            <a:ext cx="3322748" cy="38507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6007" y="-468421"/>
            <a:ext cx="3115458" cy="3406462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3191" y="3146528"/>
            <a:ext cx="3332274" cy="3332274"/>
          </a:xfrm>
          <a:prstGeom prst="rect">
            <a:avLst/>
          </a:prstGeom>
        </p:spPr>
      </p:pic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412123" y="3510326"/>
            <a:ext cx="4958319" cy="6407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1" name="Поле 12"/>
          <p:cNvSpPr txBox="1">
            <a:spLocks/>
          </p:cNvSpPr>
          <p:nvPr/>
        </p:nvSpPr>
        <p:spPr bwMode="auto">
          <a:xfrm>
            <a:off x="8749674" y="3986575"/>
            <a:ext cx="298274" cy="373773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2 м</a:t>
            </a: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6"/>
          <p:cNvSpPr>
            <a:spLocks noChangeArrowheads="1"/>
          </p:cNvSpPr>
          <p:nvPr/>
        </p:nvSpPr>
        <p:spPr bwMode="auto">
          <a:xfrm>
            <a:off x="412123" y="3342004"/>
            <a:ext cx="4958319" cy="25237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400" b="0" i="0" u="sng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b="1" i="1" u="sng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Материал:</a:t>
            </a:r>
            <a:endParaRPr kumimoji="0" lang="ru-RU" altLang="ru-RU" b="1" i="1" u="none" strike="noStrike" cap="none" normalizeH="0" baseline="0" dirty="0" smtClean="0">
              <a:ln>
                <a:noFill/>
              </a:ln>
              <a:solidFill>
                <a:srgbClr val="C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деревянные строганые доски размером 0,14 м  х  2 м.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b="1" i="1" u="sng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Необходимый размер «Тротуара-моста»:</a:t>
            </a:r>
            <a:endParaRPr kumimoji="0" lang="ru-RU" altLang="ru-RU" b="1" i="1" u="none" strike="noStrike" cap="none" normalizeH="0" baseline="0" dirty="0" smtClean="0">
              <a:ln>
                <a:noFill/>
              </a:ln>
              <a:solidFill>
                <a:srgbClr val="C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трапеция с основаниями : большее основание - 2м, меньшее – не менее 0,6 м и не более 1 м , 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высота трапеции (длина «тротуара-моста») – 2.8 м – 3м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. </a:t>
            </a: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8664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1275007" y="256690"/>
            <a:ext cx="8950817" cy="5170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ru-RU" sz="2400" b="1" dirty="0" smtClean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Чертеж конструкции «Тротуар-мост» с уменьшением в </a:t>
            </a:r>
            <a:r>
              <a:rPr lang="ru-RU" sz="2400" b="1" dirty="0">
                <a:solidFill>
                  <a:srgbClr val="C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5</a:t>
            </a:r>
            <a:r>
              <a:rPr lang="ru-RU" sz="2400" b="1" dirty="0" smtClean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см</a:t>
            </a:r>
            <a:endParaRPr lang="ru-RU" sz="2400" b="1" dirty="0">
              <a:solidFill>
                <a:srgbClr val="C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7521260" y="549271"/>
            <a:ext cx="4172755" cy="9579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Расчет проводим по формуле: сумма длин деталей (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1+…+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nn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+Х =4. Где,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1,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nn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номера деталей, Х- остаток (м).</a:t>
            </a:r>
          </a:p>
        </p:txBody>
      </p:sp>
      <p:sp>
        <p:nvSpPr>
          <p:cNvPr id="7" name="Прямоугольник 6"/>
          <p:cNvSpPr/>
          <p:nvPr/>
        </p:nvSpPr>
        <p:spPr>
          <a:xfrm>
            <a:off x="7198465" y="1476658"/>
            <a:ext cx="449555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r>
              <a:rPr lang="ru-RU" b="1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Расчет материала для конструкции «Тротуар-мост»</a:t>
            </a:r>
          </a:p>
        </p:txBody>
      </p:sp>
      <p:graphicFrame>
        <p:nvGraphicFramePr>
          <p:cNvPr id="8" name="Таблица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5457571"/>
              </p:ext>
            </p:extLst>
          </p:nvPr>
        </p:nvGraphicFramePr>
        <p:xfrm>
          <a:off x="7237513" y="2053574"/>
          <a:ext cx="4740247" cy="472404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47825"/>
                <a:gridCol w="947825"/>
                <a:gridCol w="947825"/>
                <a:gridCol w="948386"/>
                <a:gridCol w="948386"/>
              </a:tblGrid>
              <a:tr h="158079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Количество досок (с нарастающим итогом)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Сумма длин деталей, м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№ деталей для выкраивания из 1 доски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Остаток, Х (не должен быть больше размера оставшихся досок)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ИТОГО</a:t>
                      </a:r>
                    </a:p>
                  </a:txBody>
                  <a:tcPr marL="68580" marR="68580" marT="0" marB="0">
                    <a:noFill/>
                  </a:tcPr>
                </a:tc>
              </a:tr>
              <a:tr h="28947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1,8+1,2+1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3-9-11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 м</a:t>
                      </a:r>
                    </a:p>
                  </a:txBody>
                  <a:tcPr marL="68580" marR="68580" marT="0" marB="0">
                    <a:noFill/>
                  </a:tcPr>
                </a:tc>
              </a:tr>
              <a:tr h="28947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1,7+1,1+0,9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4-10-12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0,3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 м</a:t>
                      </a:r>
                    </a:p>
                  </a:txBody>
                  <a:tcPr marL="68580" marR="68580" marT="0" marB="0">
                    <a:noFill/>
                  </a:tcPr>
                </a:tc>
              </a:tr>
              <a:tr h="28947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2+1,6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1-5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0,4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 м</a:t>
                      </a:r>
                    </a:p>
                  </a:txBody>
                  <a:tcPr marL="68580" marR="68580" marT="0" marB="0">
                    <a:noFill/>
                  </a:tcPr>
                </a:tc>
              </a:tr>
              <a:tr h="28947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1,9+1,5+0,60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2-6-15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 м</a:t>
                      </a:r>
                    </a:p>
                  </a:txBody>
                  <a:tcPr marL="68580" marR="68580" marT="0" marB="0">
                    <a:noFill/>
                  </a:tcPr>
                </a:tc>
              </a:tr>
              <a:tr h="28947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1,3+0,7+0,8+1,1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8-14-13-10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0,1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 м</a:t>
                      </a:r>
                    </a:p>
                  </a:txBody>
                  <a:tcPr marL="68580" marR="68580" marT="0" marB="0">
                    <a:noFill/>
                  </a:tcPr>
                </a:tc>
              </a:tr>
              <a:tr h="28947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1,4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2,6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 м</a:t>
                      </a:r>
                    </a:p>
                  </a:txBody>
                  <a:tcPr marL="68580" marR="68580" marT="0" marB="0">
                    <a:noFill/>
                  </a:tcPr>
                </a:tc>
              </a:tr>
              <a:tr h="28947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Нужно 6 досок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20,6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3,4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24 м</a:t>
                      </a:r>
                    </a:p>
                  </a:txBody>
                  <a:tcPr marL="68580" marR="68580" marT="0" marB="0">
                    <a:noFill/>
                  </a:tcPr>
                </a:tc>
              </a:tr>
            </a:tbl>
          </a:graphicData>
        </a:graphic>
      </p:graphicFrame>
      <p:graphicFrame>
        <p:nvGraphicFramePr>
          <p:cNvPr id="2" name="Таблица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578132"/>
              </p:ext>
            </p:extLst>
          </p:nvPr>
        </p:nvGraphicFramePr>
        <p:xfrm>
          <a:off x="936438" y="1028257"/>
          <a:ext cx="6262027" cy="516321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19203"/>
                <a:gridCol w="206090"/>
                <a:gridCol w="206090"/>
                <a:gridCol w="206090"/>
                <a:gridCol w="206090"/>
                <a:gridCol w="319904"/>
                <a:gridCol w="319904"/>
                <a:gridCol w="319904"/>
                <a:gridCol w="319904"/>
                <a:gridCol w="319904"/>
                <a:gridCol w="319904"/>
                <a:gridCol w="319904"/>
                <a:gridCol w="319904"/>
                <a:gridCol w="319904"/>
                <a:gridCol w="319904"/>
                <a:gridCol w="319904"/>
                <a:gridCol w="319904"/>
                <a:gridCol w="319904"/>
                <a:gridCol w="319904"/>
                <a:gridCol w="319904"/>
                <a:gridCol w="319904"/>
              </a:tblGrid>
              <a:tr h="215134">
                <a:tc gridSpan="21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</a:rPr>
                        <a:t>№ 1                2 м</a:t>
                      </a:r>
                      <a:endParaRPr lang="ru-RU" sz="1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4496" marR="64496" marT="0" marB="0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</a:tr>
              <a:tr h="215134">
                <a:tc gridSpan="20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</a:rPr>
                        <a:t>№ 2               1,95 м</a:t>
                      </a:r>
                      <a:endParaRPr lang="ru-RU" sz="1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4496" marR="64496" marT="0" marB="0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</a:rPr>
                        <a:t> </a:t>
                      </a:r>
                      <a:endParaRPr lang="ru-RU" sz="1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4496" marR="64496" marT="0" marB="0"/>
                </a:tc>
              </a:tr>
              <a:tr h="215134">
                <a:tc gridSpan="19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</a:rPr>
                        <a:t>№ 3               1,9 м</a:t>
                      </a:r>
                      <a:endParaRPr lang="ru-RU" sz="1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4496" marR="64496" marT="0" marB="0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</a:rPr>
                        <a:t> </a:t>
                      </a:r>
                      <a:endParaRPr lang="ru-RU" sz="1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4496" marR="6449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</a:rPr>
                        <a:t> </a:t>
                      </a:r>
                      <a:endParaRPr lang="ru-RU" sz="1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4496" marR="64496" marT="0" marB="0"/>
                </a:tc>
              </a:tr>
              <a:tr h="215134">
                <a:tc gridSpan="18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</a:rPr>
                        <a:t>№ 4               1,85 м</a:t>
                      </a:r>
                      <a:endParaRPr lang="ru-RU" sz="1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4496" marR="64496" marT="0" marB="0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</a:rPr>
                        <a:t> </a:t>
                      </a:r>
                      <a:endParaRPr lang="ru-RU" sz="1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4496" marR="6449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</a:rPr>
                        <a:t> </a:t>
                      </a:r>
                      <a:endParaRPr lang="ru-RU" sz="1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4496" marR="6449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</a:rPr>
                        <a:t> </a:t>
                      </a:r>
                      <a:endParaRPr lang="ru-RU" sz="1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4496" marR="64496" marT="0" marB="0"/>
                </a:tc>
              </a:tr>
              <a:tr h="215134">
                <a:tc gridSpan="17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</a:rPr>
                        <a:t>№5                1,8 м</a:t>
                      </a:r>
                      <a:endParaRPr lang="ru-RU" sz="1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4496" marR="64496" marT="0" marB="0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</a:rPr>
                        <a:t> </a:t>
                      </a:r>
                      <a:endParaRPr lang="ru-RU" sz="1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4496" marR="6449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</a:rPr>
                        <a:t> </a:t>
                      </a:r>
                      <a:endParaRPr lang="ru-RU" sz="1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4496" marR="6449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</a:rPr>
                        <a:t> </a:t>
                      </a:r>
                      <a:endParaRPr lang="ru-RU" sz="1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4496" marR="6449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</a:rPr>
                        <a:t> </a:t>
                      </a:r>
                      <a:endParaRPr lang="ru-RU" sz="1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4496" marR="64496" marT="0" marB="0"/>
                </a:tc>
              </a:tr>
              <a:tr h="215134">
                <a:tc gridSpan="16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 dirty="0">
                          <a:effectLst/>
                        </a:rPr>
                        <a:t>№6                1,75 м</a:t>
                      </a:r>
                      <a:endParaRPr lang="ru-RU" sz="1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4496" marR="64496" marT="0" marB="0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</a:rPr>
                        <a:t> </a:t>
                      </a:r>
                      <a:endParaRPr lang="ru-RU" sz="1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4496" marR="6449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</a:rPr>
                        <a:t> </a:t>
                      </a:r>
                      <a:endParaRPr lang="ru-RU" sz="1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4496" marR="6449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</a:rPr>
                        <a:t> </a:t>
                      </a:r>
                      <a:endParaRPr lang="ru-RU" sz="1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4496" marR="6449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</a:rPr>
                        <a:t> </a:t>
                      </a:r>
                      <a:endParaRPr lang="ru-RU" sz="1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4496" marR="6449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</a:rPr>
                        <a:t> </a:t>
                      </a:r>
                      <a:endParaRPr lang="ru-RU" sz="1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4496" marR="64496" marT="0" marB="0"/>
                </a:tc>
              </a:tr>
              <a:tr h="215134">
                <a:tc gridSpan="15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</a:rPr>
                        <a:t>№7                1,7 м</a:t>
                      </a:r>
                      <a:endParaRPr lang="ru-RU" sz="1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4496" marR="64496" marT="0" marB="0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</a:rPr>
                        <a:t> </a:t>
                      </a:r>
                      <a:endParaRPr lang="ru-RU" sz="1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4496" marR="6449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</a:rPr>
                        <a:t> </a:t>
                      </a:r>
                      <a:endParaRPr lang="ru-RU" sz="1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4496" marR="6449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</a:rPr>
                        <a:t> </a:t>
                      </a:r>
                      <a:endParaRPr lang="ru-RU" sz="1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4496" marR="6449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</a:rPr>
                        <a:t> </a:t>
                      </a:r>
                      <a:endParaRPr lang="ru-RU" sz="1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4496" marR="6449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</a:rPr>
                        <a:t> </a:t>
                      </a:r>
                      <a:endParaRPr lang="ru-RU" sz="1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4496" marR="6449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</a:rPr>
                        <a:t> </a:t>
                      </a:r>
                      <a:endParaRPr lang="ru-RU" sz="1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4496" marR="64496" marT="0" marB="0"/>
                </a:tc>
              </a:tr>
              <a:tr h="215134">
                <a:tc gridSpan="14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</a:rPr>
                        <a:t>№8                1,65 м</a:t>
                      </a:r>
                      <a:endParaRPr lang="ru-RU" sz="1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4496" marR="64496" marT="0" marB="0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</a:rPr>
                        <a:t> </a:t>
                      </a:r>
                      <a:endParaRPr lang="ru-RU" sz="1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4496" marR="6449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</a:rPr>
                        <a:t> </a:t>
                      </a:r>
                      <a:endParaRPr lang="ru-RU" sz="1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4496" marR="6449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</a:rPr>
                        <a:t> </a:t>
                      </a:r>
                      <a:endParaRPr lang="ru-RU" sz="1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4496" marR="6449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</a:rPr>
                        <a:t> </a:t>
                      </a:r>
                      <a:endParaRPr lang="ru-RU" sz="1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4496" marR="6449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</a:rPr>
                        <a:t> </a:t>
                      </a:r>
                      <a:endParaRPr lang="ru-RU" sz="1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4496" marR="6449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</a:rPr>
                        <a:t> </a:t>
                      </a:r>
                      <a:endParaRPr lang="ru-RU" sz="1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4496" marR="6449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</a:rPr>
                        <a:t> </a:t>
                      </a:r>
                      <a:endParaRPr lang="ru-RU" sz="1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4496" marR="64496" marT="0" marB="0"/>
                </a:tc>
              </a:tr>
              <a:tr h="215134">
                <a:tc gridSpan="13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</a:rPr>
                        <a:t>№9                1,6 м</a:t>
                      </a:r>
                      <a:endParaRPr lang="ru-RU" sz="1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4496" marR="64496" marT="0" marB="0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</a:rPr>
                        <a:t> </a:t>
                      </a:r>
                      <a:endParaRPr lang="ru-RU" sz="1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4496" marR="6449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</a:rPr>
                        <a:t> </a:t>
                      </a:r>
                      <a:endParaRPr lang="ru-RU" sz="1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4496" marR="6449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</a:rPr>
                        <a:t> </a:t>
                      </a:r>
                      <a:endParaRPr lang="ru-RU" sz="1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4496" marR="6449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</a:rPr>
                        <a:t> </a:t>
                      </a:r>
                      <a:endParaRPr lang="ru-RU" sz="1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4496" marR="6449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</a:rPr>
                        <a:t> </a:t>
                      </a:r>
                      <a:endParaRPr lang="ru-RU" sz="1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4496" marR="6449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</a:rPr>
                        <a:t> </a:t>
                      </a:r>
                      <a:endParaRPr lang="ru-RU" sz="1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4496" marR="6449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</a:rPr>
                        <a:t> </a:t>
                      </a:r>
                      <a:endParaRPr lang="ru-RU" sz="1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4496" marR="6449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</a:rPr>
                        <a:t> </a:t>
                      </a:r>
                      <a:endParaRPr lang="ru-RU" sz="1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4496" marR="64496" marT="0" marB="0"/>
                </a:tc>
              </a:tr>
              <a:tr h="215134">
                <a:tc gridSpan="12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</a:rPr>
                        <a:t>№10                1,55 м</a:t>
                      </a:r>
                      <a:endParaRPr lang="ru-RU" sz="1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4496" marR="64496" marT="0" marB="0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</a:rPr>
                        <a:t> </a:t>
                      </a:r>
                      <a:endParaRPr lang="ru-RU" sz="1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4496" marR="6449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</a:rPr>
                        <a:t> </a:t>
                      </a:r>
                      <a:endParaRPr lang="ru-RU" sz="1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4496" marR="6449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</a:rPr>
                        <a:t> </a:t>
                      </a:r>
                      <a:endParaRPr lang="ru-RU" sz="1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4496" marR="6449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</a:rPr>
                        <a:t> </a:t>
                      </a:r>
                      <a:endParaRPr lang="ru-RU" sz="1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4496" marR="6449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</a:rPr>
                        <a:t> </a:t>
                      </a:r>
                      <a:endParaRPr lang="ru-RU" sz="1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4496" marR="6449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</a:rPr>
                        <a:t> </a:t>
                      </a:r>
                      <a:endParaRPr lang="ru-RU" sz="1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4496" marR="6449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</a:rPr>
                        <a:t> </a:t>
                      </a:r>
                      <a:endParaRPr lang="ru-RU" sz="1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4496" marR="6449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</a:rPr>
                        <a:t> </a:t>
                      </a:r>
                      <a:endParaRPr lang="ru-RU" sz="1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4496" marR="6449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</a:rPr>
                        <a:t> </a:t>
                      </a:r>
                      <a:endParaRPr lang="ru-RU" sz="1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4496" marR="64496" marT="0" marB="0"/>
                </a:tc>
              </a:tr>
              <a:tr h="215134">
                <a:tc gridSpan="11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</a:rPr>
                        <a:t>№11                1,5 м</a:t>
                      </a:r>
                      <a:endParaRPr lang="ru-RU" sz="1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4496" marR="64496" marT="0" marB="0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</a:rPr>
                        <a:t> </a:t>
                      </a:r>
                      <a:endParaRPr lang="ru-RU" sz="1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4496" marR="6449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</a:rPr>
                        <a:t> </a:t>
                      </a:r>
                      <a:endParaRPr lang="ru-RU" sz="1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4496" marR="6449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</a:rPr>
                        <a:t> </a:t>
                      </a:r>
                      <a:endParaRPr lang="ru-RU" sz="1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4496" marR="6449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</a:rPr>
                        <a:t> </a:t>
                      </a:r>
                      <a:endParaRPr lang="ru-RU" sz="1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4496" marR="6449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</a:rPr>
                        <a:t> </a:t>
                      </a:r>
                      <a:endParaRPr lang="ru-RU" sz="1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4496" marR="6449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</a:rPr>
                        <a:t> </a:t>
                      </a:r>
                      <a:endParaRPr lang="ru-RU" sz="1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4496" marR="6449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</a:rPr>
                        <a:t> </a:t>
                      </a:r>
                      <a:endParaRPr lang="ru-RU" sz="1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4496" marR="6449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</a:rPr>
                        <a:t> </a:t>
                      </a:r>
                      <a:endParaRPr lang="ru-RU" sz="1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4496" marR="6449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</a:rPr>
                        <a:t> </a:t>
                      </a:r>
                      <a:endParaRPr lang="ru-RU" sz="1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4496" marR="6449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</a:rPr>
                        <a:t> </a:t>
                      </a:r>
                      <a:endParaRPr lang="ru-RU" sz="1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4496" marR="64496" marT="0" marB="0"/>
                </a:tc>
              </a:tr>
              <a:tr h="215134">
                <a:tc gridSpan="10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</a:rPr>
                        <a:t>№12                1,45 м</a:t>
                      </a:r>
                      <a:endParaRPr lang="ru-RU" sz="1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4496" marR="64496" marT="0" marB="0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</a:rPr>
                        <a:t> </a:t>
                      </a:r>
                      <a:endParaRPr lang="ru-RU" sz="1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4496" marR="6449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</a:rPr>
                        <a:t> </a:t>
                      </a:r>
                      <a:endParaRPr lang="ru-RU" sz="1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4496" marR="6449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</a:rPr>
                        <a:t> </a:t>
                      </a:r>
                      <a:endParaRPr lang="ru-RU" sz="1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4496" marR="6449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</a:rPr>
                        <a:t> </a:t>
                      </a:r>
                      <a:endParaRPr lang="ru-RU" sz="1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4496" marR="6449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</a:rPr>
                        <a:t> </a:t>
                      </a:r>
                      <a:endParaRPr lang="ru-RU" sz="1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4496" marR="6449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</a:rPr>
                        <a:t> </a:t>
                      </a:r>
                      <a:endParaRPr lang="ru-RU" sz="1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4496" marR="6449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</a:rPr>
                        <a:t> </a:t>
                      </a:r>
                      <a:endParaRPr lang="ru-RU" sz="1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4496" marR="6449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</a:rPr>
                        <a:t> </a:t>
                      </a:r>
                      <a:endParaRPr lang="ru-RU" sz="1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4496" marR="6449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</a:rPr>
                        <a:t> </a:t>
                      </a:r>
                      <a:endParaRPr lang="ru-RU" sz="1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4496" marR="6449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</a:rPr>
                        <a:t> </a:t>
                      </a:r>
                      <a:endParaRPr lang="ru-RU" sz="1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4496" marR="6449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</a:rPr>
                        <a:t> </a:t>
                      </a:r>
                      <a:endParaRPr lang="ru-RU" sz="1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4496" marR="64496" marT="0" marB="0"/>
                </a:tc>
              </a:tr>
              <a:tr h="215134">
                <a:tc gridSpan="9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</a:rPr>
                        <a:t>№13                1,4 м</a:t>
                      </a:r>
                      <a:endParaRPr lang="ru-RU" sz="1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4496" marR="64496" marT="0" marB="0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</a:rPr>
                        <a:t> </a:t>
                      </a:r>
                      <a:endParaRPr lang="ru-RU" sz="1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4496" marR="6449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</a:rPr>
                        <a:t> </a:t>
                      </a:r>
                      <a:endParaRPr lang="ru-RU" sz="1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4496" marR="6449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</a:rPr>
                        <a:t> </a:t>
                      </a:r>
                      <a:endParaRPr lang="ru-RU" sz="1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4496" marR="6449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</a:rPr>
                        <a:t> </a:t>
                      </a:r>
                      <a:endParaRPr lang="ru-RU" sz="1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4496" marR="6449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</a:rPr>
                        <a:t> </a:t>
                      </a:r>
                      <a:endParaRPr lang="ru-RU" sz="1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4496" marR="6449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</a:rPr>
                        <a:t> </a:t>
                      </a:r>
                      <a:endParaRPr lang="ru-RU" sz="1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4496" marR="6449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</a:rPr>
                        <a:t> </a:t>
                      </a:r>
                      <a:endParaRPr lang="ru-RU" sz="1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4496" marR="6449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</a:rPr>
                        <a:t> </a:t>
                      </a:r>
                      <a:endParaRPr lang="ru-RU" sz="1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4496" marR="6449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</a:rPr>
                        <a:t> </a:t>
                      </a:r>
                      <a:endParaRPr lang="ru-RU" sz="1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4496" marR="6449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</a:rPr>
                        <a:t> </a:t>
                      </a:r>
                      <a:endParaRPr lang="ru-RU" sz="1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4496" marR="6449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</a:rPr>
                        <a:t> </a:t>
                      </a:r>
                      <a:endParaRPr lang="ru-RU" sz="1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4496" marR="6449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</a:rPr>
                        <a:t> </a:t>
                      </a:r>
                      <a:endParaRPr lang="ru-RU" sz="1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4496" marR="64496" marT="0" marB="0"/>
                </a:tc>
              </a:tr>
              <a:tr h="215134">
                <a:tc gridSpan="8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</a:rPr>
                        <a:t>№14                1,35 м</a:t>
                      </a:r>
                      <a:endParaRPr lang="ru-RU" sz="1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4496" marR="64496" marT="0" marB="0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</a:rPr>
                        <a:t> </a:t>
                      </a:r>
                      <a:endParaRPr lang="ru-RU" sz="1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4496" marR="6449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</a:rPr>
                        <a:t> </a:t>
                      </a:r>
                      <a:endParaRPr lang="ru-RU" sz="1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4496" marR="6449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</a:rPr>
                        <a:t> </a:t>
                      </a:r>
                      <a:endParaRPr lang="ru-RU" sz="1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4496" marR="6449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</a:rPr>
                        <a:t> </a:t>
                      </a:r>
                      <a:endParaRPr lang="ru-RU" sz="1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4496" marR="6449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</a:rPr>
                        <a:t> </a:t>
                      </a:r>
                      <a:endParaRPr lang="ru-RU" sz="1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4496" marR="6449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</a:rPr>
                        <a:t> </a:t>
                      </a:r>
                      <a:endParaRPr lang="ru-RU" sz="1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4496" marR="6449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</a:rPr>
                        <a:t> </a:t>
                      </a:r>
                      <a:endParaRPr lang="ru-RU" sz="1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4496" marR="6449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</a:rPr>
                        <a:t> </a:t>
                      </a:r>
                      <a:endParaRPr lang="ru-RU" sz="1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4496" marR="6449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</a:rPr>
                        <a:t> </a:t>
                      </a:r>
                      <a:endParaRPr lang="ru-RU" sz="1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4496" marR="6449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</a:rPr>
                        <a:t> </a:t>
                      </a:r>
                      <a:endParaRPr lang="ru-RU" sz="1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4496" marR="6449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</a:rPr>
                        <a:t> </a:t>
                      </a:r>
                      <a:endParaRPr lang="ru-RU" sz="1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4496" marR="6449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</a:rPr>
                        <a:t> </a:t>
                      </a:r>
                      <a:endParaRPr lang="ru-RU" sz="1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4496" marR="6449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</a:rPr>
                        <a:t> </a:t>
                      </a:r>
                      <a:endParaRPr lang="ru-RU" sz="1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4496" marR="64496" marT="0" marB="0"/>
                </a:tc>
              </a:tr>
              <a:tr h="215134">
                <a:tc gridSpan="7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</a:rPr>
                        <a:t>№15                1,3 м</a:t>
                      </a:r>
                      <a:endParaRPr lang="ru-RU" sz="1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4496" marR="64496" marT="0" marB="0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</a:rPr>
                        <a:t> </a:t>
                      </a:r>
                      <a:endParaRPr lang="ru-RU" sz="1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4496" marR="6449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</a:rPr>
                        <a:t> </a:t>
                      </a:r>
                      <a:endParaRPr lang="ru-RU" sz="1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4496" marR="6449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</a:rPr>
                        <a:t> </a:t>
                      </a:r>
                      <a:endParaRPr lang="ru-RU" sz="1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4496" marR="6449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</a:rPr>
                        <a:t> </a:t>
                      </a:r>
                      <a:endParaRPr lang="ru-RU" sz="1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4496" marR="6449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</a:rPr>
                        <a:t> </a:t>
                      </a:r>
                      <a:endParaRPr lang="ru-RU" sz="1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4496" marR="6449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</a:rPr>
                        <a:t> </a:t>
                      </a:r>
                      <a:endParaRPr lang="ru-RU" sz="1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4496" marR="6449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</a:rPr>
                        <a:t> </a:t>
                      </a:r>
                      <a:endParaRPr lang="ru-RU" sz="1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4496" marR="6449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</a:rPr>
                        <a:t> </a:t>
                      </a:r>
                      <a:endParaRPr lang="ru-RU" sz="1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4496" marR="6449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</a:rPr>
                        <a:t> </a:t>
                      </a:r>
                      <a:endParaRPr lang="ru-RU" sz="1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4496" marR="6449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</a:rPr>
                        <a:t> </a:t>
                      </a:r>
                      <a:endParaRPr lang="ru-RU" sz="1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4496" marR="6449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</a:rPr>
                        <a:t> </a:t>
                      </a:r>
                      <a:endParaRPr lang="ru-RU" sz="1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4496" marR="6449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</a:rPr>
                        <a:t> </a:t>
                      </a:r>
                      <a:endParaRPr lang="ru-RU" sz="1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4496" marR="6449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</a:rPr>
                        <a:t> </a:t>
                      </a:r>
                      <a:endParaRPr lang="ru-RU" sz="1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4496" marR="6449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</a:rPr>
                        <a:t> </a:t>
                      </a:r>
                      <a:endParaRPr lang="ru-RU" sz="1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4496" marR="64496" marT="0" marB="0"/>
                </a:tc>
              </a:tr>
              <a:tr h="215134">
                <a:tc gridSpan="6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</a:rPr>
                        <a:t>№16                1,25 м</a:t>
                      </a:r>
                      <a:endParaRPr lang="ru-RU" sz="1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4496" marR="64496" marT="0" marB="0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</a:rPr>
                        <a:t> </a:t>
                      </a:r>
                      <a:endParaRPr lang="ru-RU" sz="1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4496" marR="6449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</a:rPr>
                        <a:t> </a:t>
                      </a:r>
                      <a:endParaRPr lang="ru-RU" sz="1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4496" marR="6449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</a:rPr>
                        <a:t> </a:t>
                      </a:r>
                      <a:endParaRPr lang="ru-RU" sz="1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4496" marR="6449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</a:rPr>
                        <a:t> </a:t>
                      </a:r>
                      <a:endParaRPr lang="ru-RU" sz="1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4496" marR="6449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</a:rPr>
                        <a:t> </a:t>
                      </a:r>
                      <a:endParaRPr lang="ru-RU" sz="1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4496" marR="6449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</a:rPr>
                        <a:t> </a:t>
                      </a:r>
                      <a:endParaRPr lang="ru-RU" sz="1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4496" marR="6449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</a:rPr>
                        <a:t> </a:t>
                      </a:r>
                      <a:endParaRPr lang="ru-RU" sz="1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4496" marR="6449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</a:rPr>
                        <a:t> </a:t>
                      </a:r>
                      <a:endParaRPr lang="ru-RU" sz="1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4496" marR="6449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</a:rPr>
                        <a:t> </a:t>
                      </a:r>
                      <a:endParaRPr lang="ru-RU" sz="1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4496" marR="6449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</a:rPr>
                        <a:t> </a:t>
                      </a:r>
                      <a:endParaRPr lang="ru-RU" sz="1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4496" marR="6449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</a:rPr>
                        <a:t> </a:t>
                      </a:r>
                      <a:endParaRPr lang="ru-RU" sz="1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4496" marR="6449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</a:rPr>
                        <a:t> </a:t>
                      </a:r>
                      <a:endParaRPr lang="ru-RU" sz="1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4496" marR="6449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</a:rPr>
                        <a:t> </a:t>
                      </a:r>
                      <a:endParaRPr lang="ru-RU" sz="1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4496" marR="6449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</a:rPr>
                        <a:t> </a:t>
                      </a:r>
                      <a:endParaRPr lang="ru-RU" sz="1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4496" marR="6449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</a:rPr>
                        <a:t> </a:t>
                      </a:r>
                      <a:endParaRPr lang="ru-RU" sz="1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4496" marR="64496" marT="0" marB="0"/>
                </a:tc>
              </a:tr>
              <a:tr h="430268">
                <a:tc gridSpan="5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</a:rPr>
                        <a:t>№17                1,2 м</a:t>
                      </a:r>
                      <a:endParaRPr lang="ru-RU" sz="1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4496" marR="64496" marT="0" marB="0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</a:rPr>
                        <a:t> </a:t>
                      </a:r>
                      <a:endParaRPr lang="ru-RU" sz="1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4496" marR="6449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</a:rPr>
                        <a:t> </a:t>
                      </a:r>
                      <a:endParaRPr lang="ru-RU" sz="1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4496" marR="6449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</a:rPr>
                        <a:t> </a:t>
                      </a:r>
                      <a:endParaRPr lang="ru-RU" sz="1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4496" marR="6449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</a:rPr>
                        <a:t> </a:t>
                      </a:r>
                      <a:endParaRPr lang="ru-RU" sz="1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4496" marR="6449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</a:rPr>
                        <a:t> </a:t>
                      </a:r>
                      <a:endParaRPr lang="ru-RU" sz="1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4496" marR="6449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</a:rPr>
                        <a:t> </a:t>
                      </a:r>
                      <a:endParaRPr lang="ru-RU" sz="1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4496" marR="6449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</a:rPr>
                        <a:t> </a:t>
                      </a:r>
                      <a:endParaRPr lang="ru-RU" sz="1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4496" marR="6449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</a:rPr>
                        <a:t> </a:t>
                      </a:r>
                      <a:endParaRPr lang="ru-RU" sz="1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4496" marR="6449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</a:rPr>
                        <a:t> </a:t>
                      </a:r>
                      <a:endParaRPr lang="ru-RU" sz="1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4496" marR="6449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</a:rPr>
                        <a:t> </a:t>
                      </a:r>
                      <a:endParaRPr lang="ru-RU" sz="1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4496" marR="6449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</a:rPr>
                        <a:t> </a:t>
                      </a:r>
                      <a:endParaRPr lang="ru-RU" sz="1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4496" marR="6449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</a:rPr>
                        <a:t> </a:t>
                      </a:r>
                      <a:endParaRPr lang="ru-RU" sz="1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4496" marR="6449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</a:rPr>
                        <a:t> </a:t>
                      </a:r>
                      <a:endParaRPr lang="ru-RU" sz="1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4496" marR="6449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</a:rPr>
                        <a:t> </a:t>
                      </a:r>
                      <a:endParaRPr lang="ru-RU" sz="1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4496" marR="6449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</a:rPr>
                        <a:t> </a:t>
                      </a:r>
                      <a:endParaRPr lang="ru-RU" sz="1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4496" marR="6449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</a:rPr>
                        <a:t> </a:t>
                      </a:r>
                      <a:endParaRPr lang="ru-RU" sz="1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4496" marR="64496" marT="0" marB="0"/>
                </a:tc>
              </a:tr>
              <a:tr h="215134">
                <a:tc gridSpan="4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</a:rPr>
                        <a:t> </a:t>
                      </a:r>
                      <a:endParaRPr lang="ru-RU" sz="1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4496" marR="64496" marT="0" marB="0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</a:rPr>
                        <a:t>№18                1,15 м</a:t>
                      </a:r>
                      <a:endParaRPr lang="ru-RU" sz="1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4496" marR="64496" marT="0" marB="0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</a:rPr>
                        <a:t> </a:t>
                      </a:r>
                      <a:endParaRPr lang="ru-RU" sz="1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4496" marR="6449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</a:rPr>
                        <a:t> </a:t>
                      </a:r>
                      <a:endParaRPr lang="ru-RU" sz="1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4496" marR="6449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</a:rPr>
                        <a:t> </a:t>
                      </a:r>
                      <a:endParaRPr lang="ru-RU" sz="1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4496" marR="6449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</a:rPr>
                        <a:t> </a:t>
                      </a:r>
                      <a:endParaRPr lang="ru-RU" sz="1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4496" marR="6449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</a:rPr>
                        <a:t> </a:t>
                      </a:r>
                      <a:endParaRPr lang="ru-RU" sz="1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4496" marR="6449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</a:rPr>
                        <a:t> </a:t>
                      </a:r>
                      <a:endParaRPr lang="ru-RU" sz="1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4496" marR="6449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</a:rPr>
                        <a:t> </a:t>
                      </a:r>
                      <a:endParaRPr lang="ru-RU" sz="1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4496" marR="6449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</a:rPr>
                        <a:t> </a:t>
                      </a:r>
                      <a:endParaRPr lang="ru-RU" sz="1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4496" marR="6449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</a:rPr>
                        <a:t> </a:t>
                      </a:r>
                      <a:endParaRPr lang="ru-RU" sz="1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4496" marR="6449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</a:rPr>
                        <a:t> </a:t>
                      </a:r>
                      <a:endParaRPr lang="ru-RU" sz="1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4496" marR="6449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</a:rPr>
                        <a:t> </a:t>
                      </a:r>
                      <a:endParaRPr lang="ru-RU" sz="1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4496" marR="6449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</a:rPr>
                        <a:t> </a:t>
                      </a:r>
                      <a:endParaRPr lang="ru-RU" sz="1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4496" marR="64496" marT="0" marB="0"/>
                </a:tc>
              </a:tr>
              <a:tr h="215134">
                <a:tc gridSpan="3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</a:rPr>
                        <a:t> </a:t>
                      </a:r>
                      <a:endParaRPr lang="ru-RU" sz="1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4496" marR="64496" marT="0" marB="0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</a:rPr>
                        <a:t>№19                1,1 м</a:t>
                      </a:r>
                      <a:endParaRPr lang="ru-RU" sz="1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4496" marR="64496" marT="0" marB="0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</a:rPr>
                        <a:t> </a:t>
                      </a:r>
                      <a:endParaRPr lang="ru-RU" sz="1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4496" marR="6449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</a:rPr>
                        <a:t> </a:t>
                      </a:r>
                      <a:endParaRPr lang="ru-RU" sz="1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4496" marR="6449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</a:rPr>
                        <a:t> </a:t>
                      </a:r>
                      <a:endParaRPr lang="ru-RU" sz="1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4496" marR="6449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</a:rPr>
                        <a:t> </a:t>
                      </a:r>
                      <a:endParaRPr lang="ru-RU" sz="1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4496" marR="6449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</a:rPr>
                        <a:t> </a:t>
                      </a:r>
                      <a:endParaRPr lang="ru-RU" sz="1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4496" marR="6449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</a:rPr>
                        <a:t> </a:t>
                      </a:r>
                      <a:endParaRPr lang="ru-RU" sz="1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4496" marR="6449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</a:rPr>
                        <a:t> </a:t>
                      </a:r>
                      <a:endParaRPr lang="ru-RU" sz="1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4496" marR="6449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</a:rPr>
                        <a:t> </a:t>
                      </a:r>
                      <a:endParaRPr lang="ru-RU" sz="1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4496" marR="6449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</a:rPr>
                        <a:t> </a:t>
                      </a:r>
                      <a:endParaRPr lang="ru-RU" sz="1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4496" marR="6449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</a:rPr>
                        <a:t> </a:t>
                      </a:r>
                      <a:endParaRPr lang="ru-RU" sz="1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4496" marR="6449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</a:rPr>
                        <a:t> </a:t>
                      </a:r>
                      <a:endParaRPr lang="ru-RU" sz="1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4496" marR="6449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</a:rPr>
                        <a:t> </a:t>
                      </a:r>
                      <a:endParaRPr lang="ru-RU" sz="1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4496" marR="64496" marT="0" marB="0"/>
                </a:tc>
              </a:tr>
              <a:tr h="430268">
                <a:tc gridSpan="2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</a:rPr>
                        <a:t> </a:t>
                      </a:r>
                      <a:endParaRPr lang="ru-RU" sz="1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4496" marR="64496" marT="0" marB="0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</a:rPr>
                        <a:t>№20                1,05 м</a:t>
                      </a:r>
                      <a:endParaRPr lang="ru-RU" sz="1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4496" marR="64496" marT="0" marB="0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</a:rPr>
                        <a:t> </a:t>
                      </a:r>
                      <a:endParaRPr lang="ru-RU" sz="1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4496" marR="6449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</a:rPr>
                        <a:t> </a:t>
                      </a:r>
                      <a:endParaRPr lang="ru-RU" sz="1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4496" marR="6449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</a:rPr>
                        <a:t> </a:t>
                      </a:r>
                      <a:endParaRPr lang="ru-RU" sz="1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4496" marR="6449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</a:rPr>
                        <a:t> </a:t>
                      </a:r>
                      <a:endParaRPr lang="ru-RU" sz="1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4496" marR="6449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</a:rPr>
                        <a:t> </a:t>
                      </a:r>
                      <a:endParaRPr lang="ru-RU" sz="1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4496" marR="6449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</a:rPr>
                        <a:t> </a:t>
                      </a:r>
                      <a:endParaRPr lang="ru-RU" sz="1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4496" marR="6449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</a:rPr>
                        <a:t> </a:t>
                      </a:r>
                      <a:endParaRPr lang="ru-RU" sz="1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4496" marR="6449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</a:rPr>
                        <a:t> </a:t>
                      </a:r>
                      <a:endParaRPr lang="ru-RU" sz="1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4496" marR="6449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</a:rPr>
                        <a:t> </a:t>
                      </a:r>
                      <a:endParaRPr lang="ru-RU" sz="1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4496" marR="6449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</a:rPr>
                        <a:t> </a:t>
                      </a:r>
                      <a:endParaRPr lang="ru-RU" sz="1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4496" marR="6449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</a:rPr>
                        <a:t> </a:t>
                      </a:r>
                      <a:endParaRPr lang="ru-RU" sz="1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4496" marR="6449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</a:rPr>
                        <a:t> </a:t>
                      </a:r>
                      <a:endParaRPr lang="ru-RU" sz="1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4496" marR="6449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</a:rPr>
                        <a:t> </a:t>
                      </a:r>
                      <a:endParaRPr lang="ru-RU" sz="1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4496" marR="6449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</a:rPr>
                        <a:t> </a:t>
                      </a:r>
                      <a:endParaRPr lang="ru-RU" sz="1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4496" marR="64496" marT="0" marB="0"/>
                </a:tc>
              </a:tr>
              <a:tr h="43026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</a:rPr>
                        <a:t> </a:t>
                      </a:r>
                      <a:endParaRPr lang="ru-RU" sz="1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4496" marR="64496" marT="0" marB="0"/>
                </a:tc>
                <a:tc gridSpan="5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</a:rPr>
                        <a:t>№21                1 м</a:t>
                      </a:r>
                      <a:endParaRPr lang="ru-RU" sz="1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4496" marR="64496" marT="0" marB="0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</a:rPr>
                        <a:t> </a:t>
                      </a:r>
                      <a:endParaRPr lang="ru-RU" sz="1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4496" marR="6449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</a:rPr>
                        <a:t> </a:t>
                      </a:r>
                      <a:endParaRPr lang="ru-RU" sz="1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4496" marR="6449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</a:rPr>
                        <a:t> </a:t>
                      </a:r>
                      <a:endParaRPr lang="ru-RU" sz="1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4496" marR="6449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</a:rPr>
                        <a:t> </a:t>
                      </a:r>
                      <a:endParaRPr lang="ru-RU" sz="1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4496" marR="6449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</a:rPr>
                        <a:t> </a:t>
                      </a:r>
                      <a:endParaRPr lang="ru-RU" sz="1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4496" marR="6449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</a:rPr>
                        <a:t> </a:t>
                      </a:r>
                      <a:endParaRPr lang="ru-RU" sz="1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4496" marR="6449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</a:rPr>
                        <a:t> </a:t>
                      </a:r>
                      <a:endParaRPr lang="ru-RU" sz="1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4496" marR="6449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</a:rPr>
                        <a:t> </a:t>
                      </a:r>
                      <a:endParaRPr lang="ru-RU" sz="1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4496" marR="6449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</a:rPr>
                        <a:t> </a:t>
                      </a:r>
                      <a:endParaRPr lang="ru-RU" sz="1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4496" marR="6449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</a:rPr>
                        <a:t> </a:t>
                      </a:r>
                      <a:endParaRPr lang="ru-RU" sz="1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4496" marR="6449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</a:rPr>
                        <a:t> </a:t>
                      </a:r>
                      <a:endParaRPr lang="ru-RU" sz="1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4496" marR="6449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</a:rPr>
                        <a:t> </a:t>
                      </a:r>
                      <a:endParaRPr lang="ru-RU" sz="1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4496" marR="6449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</a:rPr>
                        <a:t> </a:t>
                      </a:r>
                      <a:endParaRPr lang="ru-RU" sz="1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4496" marR="6449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</a:rPr>
                        <a:t> </a:t>
                      </a:r>
                      <a:endParaRPr lang="ru-RU" sz="1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4496" marR="6449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000" dirty="0">
                          <a:effectLst/>
                        </a:rPr>
                        <a:t> </a:t>
                      </a:r>
                      <a:endParaRPr lang="ru-RU" sz="1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4496" marR="64496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24581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 descr="D:\Documents\ПГ\документы\ПГ\конкурсы\24-25\кисленко\IMG_20241108_095246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1910" y="160834"/>
            <a:ext cx="4848225" cy="6562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Рисунок 4" descr="D:\Downloads\IMG_20241108_095443 (1).jp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8040" y="160834"/>
            <a:ext cx="3023870" cy="6562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" y="895350"/>
            <a:ext cx="4507606" cy="596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659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627" y="3956967"/>
            <a:ext cx="2726770" cy="2717681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Выводы: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676400" y="1825625"/>
            <a:ext cx="8393723" cy="4351338"/>
          </a:xfrm>
        </p:spPr>
        <p:txBody>
          <a:bodyPr/>
          <a:lstStyle/>
          <a:p>
            <a:pPr lvl="0"/>
            <a:r>
              <a:rPr lang="ru-RU" dirty="0"/>
              <a:t>Линейные уравнения появились в 3-4 тысячелетии до нашей эры и решались они на основе здравого смысла.</a:t>
            </a:r>
          </a:p>
          <a:p>
            <a:pPr lvl="0"/>
            <a:r>
              <a:rPr lang="ru-RU" dirty="0"/>
              <a:t>Линейные уравнения решаются на основе определённого алгоритма, который изучается в 6-8 классах.</a:t>
            </a:r>
          </a:p>
          <a:p>
            <a:pPr lvl="0"/>
            <a:r>
              <a:rPr lang="ru-RU" dirty="0"/>
              <a:t>Решены практические задачи по расчету необходимого материала в рукоделии и столярном изделии.</a:t>
            </a:r>
          </a:p>
          <a:p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16696">
            <a:off x="8853213" y="625186"/>
            <a:ext cx="3322749" cy="1759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7785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2230203" y="1975662"/>
            <a:ext cx="711342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5400" b="1" cap="none" spc="0" dirty="0" smtClean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Спасибо за внимание!</a:t>
            </a:r>
            <a:endParaRPr lang="ru-RU" sz="5400" b="1" cap="none" spc="0" dirty="0">
              <a:ln w="0"/>
              <a:solidFill>
                <a:srgbClr val="C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702824">
            <a:off x="8464138" y="141668"/>
            <a:ext cx="3334184" cy="3345354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752033">
            <a:off x="-68877" y="566284"/>
            <a:ext cx="3919718" cy="2075755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1552" y="3499178"/>
            <a:ext cx="3110724" cy="2924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333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Таблица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88420"/>
              </p:ext>
            </p:extLst>
          </p:nvPr>
        </p:nvGraphicFramePr>
        <p:xfrm>
          <a:off x="283335" y="660345"/>
          <a:ext cx="11487955" cy="567842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994787"/>
                <a:gridCol w="1750824"/>
                <a:gridCol w="1620463"/>
                <a:gridCol w="1752017"/>
                <a:gridCol w="1321482"/>
                <a:gridCol w="3048382"/>
              </a:tblGrid>
              <a:tr h="26670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вопросы</a:t>
                      </a:r>
                      <a:endParaRPr lang="ru-RU" sz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866" marR="2086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 класс, чел/% в классе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866" marR="2086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 класс, чел/% в классе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866" marR="2086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 класс, чел/% в классе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866" marR="2086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Всего приняли участие, чел.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866" marR="2086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вывод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866" marR="20866" marT="0" marB="0"/>
                </a:tc>
              </a:tr>
              <a:tr h="616729">
                <a:tc>
                  <a:txBody>
                    <a:bodyPr/>
                    <a:lstStyle/>
                    <a:p>
                      <a:pPr marL="342900" lvl="0" indent="-342900" algn="ctr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ru-RU" sz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Решить уравнение</a:t>
                      </a:r>
                      <a:endParaRPr lang="ru-RU" sz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866" marR="2086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2/25 решили;</a:t>
                      </a: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6/75 не решили</a:t>
                      </a:r>
                      <a:endParaRPr lang="ru-RU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866" marR="2086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6/86 решили; 1/14 не решили</a:t>
                      </a:r>
                      <a:endParaRPr lang="ru-RU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866" marR="2086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11/79 решили; 3/21 не решили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866" marR="2086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29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866" marR="2086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19/86 – решили; 4/14 не решили. Лучше всех решают линейные уравнения в 8 классе, всего из опрошенных 14% не справилась с решением уравнения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866" marR="20866" marT="0" marB="0"/>
                </a:tc>
              </a:tr>
              <a:tr h="266706">
                <a:tc>
                  <a:txBody>
                    <a:bodyPr/>
                    <a:lstStyle/>
                    <a:p>
                      <a:pPr marL="0" lvl="0" indent="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ru-RU" sz="120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2.Определить </a:t>
                      </a:r>
                      <a:r>
                        <a:rPr lang="ru-RU" sz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вид уравнения</a:t>
                      </a:r>
                      <a:endParaRPr lang="ru-RU" sz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866" marR="2086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8/100 определили</a:t>
                      </a:r>
                      <a:endParaRPr lang="ru-RU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866" marR="2086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6/86 определил; 1/14 не определил</a:t>
                      </a:r>
                      <a:endParaRPr lang="ru-RU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866" marR="2086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14/100 определили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866" marR="2086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29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866" marR="2086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3.4% не определили вид уравнения, 1 человек, остальные справились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866" marR="20866" marT="0" marB="0"/>
                </a:tc>
              </a:tr>
              <a:tr h="400059">
                <a:tc>
                  <a:txBody>
                    <a:bodyPr/>
                    <a:lstStyle/>
                    <a:p>
                      <a:pPr marL="0" lvl="0" indent="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ru-RU" sz="120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3.Нужны </a:t>
                      </a:r>
                      <a:r>
                        <a:rPr lang="ru-RU" sz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ли уравнения в жизни?</a:t>
                      </a:r>
                      <a:endParaRPr lang="ru-RU" sz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866" marR="2086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ru-RU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866" marR="2086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ru-RU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866" marR="2086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ru-RU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866" marR="2086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866" marR="2086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866" marR="20866" marT="0" marB="0"/>
                </a:tc>
              </a:tr>
              <a:tr h="616729">
                <a:tc>
                  <a:txBody>
                    <a:bodyPr/>
                    <a:lstStyle/>
                    <a:p>
                      <a:pPr marL="45720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А) только в школе на уроке;</a:t>
                      </a: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ru-RU" sz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866" marR="2086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866" marR="2086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1/14</a:t>
                      </a:r>
                      <a:endParaRPr lang="ru-RU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866" marR="2086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8/57</a:t>
                      </a:r>
                      <a:endParaRPr lang="ru-RU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866" marR="2086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29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866" marR="2086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9/31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866" marR="20866" marT="0" marB="0"/>
                </a:tc>
              </a:tr>
              <a:tr h="822305">
                <a:tc>
                  <a:txBody>
                    <a:bodyPr/>
                    <a:lstStyle/>
                    <a:p>
                      <a:pPr marL="45720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Б) в жизни, наверное, нужны, но я не знаю, как их использовать;</a:t>
                      </a: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ru-RU" sz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866" marR="2086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5/63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866" marR="2086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4/57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866" marR="2086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2/14</a:t>
                      </a:r>
                      <a:endParaRPr lang="ru-RU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866" marR="2086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29</a:t>
                      </a:r>
                      <a:endParaRPr lang="ru-RU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866" marR="2086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11/38</a:t>
                      </a:r>
                      <a:endParaRPr lang="ru-RU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866" marR="20866" marT="0" marB="0"/>
                </a:tc>
              </a:tr>
              <a:tr h="616729">
                <a:tc>
                  <a:txBody>
                    <a:bodyPr/>
                    <a:lstStyle/>
                    <a:p>
                      <a:pPr marL="45720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В) в жизни нужны и я их использую;</a:t>
                      </a: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ru-RU" sz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866" marR="2086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3/38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866" marR="2086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1/14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866" marR="2086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4/29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866" marR="2086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29</a:t>
                      </a:r>
                      <a:endParaRPr lang="ru-RU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866" marR="2086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8/28</a:t>
                      </a:r>
                      <a:endParaRPr lang="ru-RU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866" marR="20866" marT="0" marB="0"/>
                </a:tc>
              </a:tr>
              <a:tr h="411153">
                <a:tc>
                  <a:txBody>
                    <a:bodyPr/>
                    <a:lstStyle/>
                    <a:p>
                      <a:pPr marL="45720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Г) в жизни не нужны.</a:t>
                      </a: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ru-RU" sz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866" marR="2086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866" marR="2086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1/14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866" marR="2086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866" marR="2086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866" marR="2086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1/3,4</a:t>
                      </a:r>
                      <a:endParaRPr lang="ru-RU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866" marR="20866" marT="0" marB="0"/>
                </a:tc>
              </a:tr>
              <a:tr h="1027881">
                <a:tc>
                  <a:txBody>
                    <a:bodyPr/>
                    <a:lstStyle/>
                    <a:p>
                      <a:pPr marL="0" lvl="0" indent="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ru-RU" sz="120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4.Я </a:t>
                      </a:r>
                      <a:r>
                        <a:rPr lang="ru-RU" sz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хотел бы больше узнать  об истории возникновения уравнений и о способах решения:</a:t>
                      </a: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ru-RU" sz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866" marR="2086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2/25 не хотят знать больше;</a:t>
                      </a: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6/75 хотят знать больше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866" marR="2086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3/43 хотят узнать</a:t>
                      </a: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4/57 не хотят узнать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866" marR="2086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5/36 хотят узнать</a:t>
                      </a: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9/64 не хотят не хотят узнать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866" marR="2086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29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866" marR="2086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14/48 хотят узнать</a:t>
                      </a: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15/52 не хотят узнать</a:t>
                      </a:r>
                      <a:endParaRPr lang="ru-RU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866" marR="20866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3380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42212">
            <a:off x="468264" y="5286725"/>
            <a:ext cx="2947893" cy="1561108"/>
          </a:xfrm>
          <a:prstGeom prst="rect">
            <a:avLst/>
          </a:prstGeom>
        </p:spPr>
      </p:pic>
      <p:graphicFrame>
        <p:nvGraphicFramePr>
          <p:cNvPr id="4" name="Объект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6413491"/>
              </p:ext>
            </p:extLst>
          </p:nvPr>
        </p:nvGraphicFramePr>
        <p:xfrm>
          <a:off x="-1" y="-4972018"/>
          <a:ext cx="12085983" cy="139643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98619"/>
                <a:gridCol w="1841971"/>
                <a:gridCol w="1704823"/>
                <a:gridCol w="1843219"/>
                <a:gridCol w="1390277"/>
                <a:gridCol w="3207074"/>
              </a:tblGrid>
              <a:tr h="5363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400">
                          <a:effectLst/>
                        </a:rPr>
                        <a:t>вопросы</a:t>
                      </a:r>
                      <a:endParaRPr lang="ru-RU" sz="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866" marR="2086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400">
                          <a:effectLst/>
                        </a:rPr>
                        <a:t>7 класс, чел/% в классе</a:t>
                      </a:r>
                      <a:endParaRPr lang="ru-RU" sz="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866" marR="2086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400">
                          <a:effectLst/>
                        </a:rPr>
                        <a:t>8 класс, чел/% в классе</a:t>
                      </a:r>
                      <a:endParaRPr lang="ru-RU" sz="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866" marR="2086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400">
                          <a:effectLst/>
                        </a:rPr>
                        <a:t>9 класс, чел/% в классе</a:t>
                      </a:r>
                      <a:endParaRPr lang="ru-RU" sz="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866" marR="2086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400">
                          <a:effectLst/>
                        </a:rPr>
                        <a:t>Всего приняли участие, чел.</a:t>
                      </a:r>
                      <a:endParaRPr lang="ru-RU" sz="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866" marR="2086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400">
                          <a:effectLst/>
                        </a:rPr>
                        <a:t>вывод</a:t>
                      </a:r>
                      <a:endParaRPr lang="ru-RU" sz="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866" marR="20866" marT="0" marB="0"/>
                </a:tc>
              </a:tr>
              <a:tr h="107274">
                <a:tc>
                  <a:txBody>
                    <a:bodyPr/>
                    <a:lstStyle/>
                    <a:p>
                      <a:pPr marL="342900" lvl="0" indent="-342900" algn="ctr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ru-RU" sz="400">
                          <a:effectLst/>
                        </a:rPr>
                        <a:t>Решить уравнение</a:t>
                      </a:r>
                      <a:endParaRPr lang="ru-RU" sz="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866" marR="2086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400">
                          <a:effectLst/>
                        </a:rPr>
                        <a:t>2/25 решили;</a:t>
                      </a:r>
                      <a:endParaRPr lang="ru-RU" sz="300">
                        <a:effectLst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400">
                          <a:effectLst/>
                        </a:rPr>
                        <a:t>6/75 не решили</a:t>
                      </a:r>
                      <a:endParaRPr lang="ru-RU" sz="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866" marR="2086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400">
                          <a:effectLst/>
                        </a:rPr>
                        <a:t>6/86 решили; 1/14 не решили</a:t>
                      </a:r>
                      <a:endParaRPr lang="ru-RU" sz="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866" marR="2086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400">
                          <a:effectLst/>
                        </a:rPr>
                        <a:t>11/79 решили; 3/21 не решили</a:t>
                      </a:r>
                      <a:endParaRPr lang="ru-RU" sz="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866" marR="2086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400">
                          <a:effectLst/>
                        </a:rPr>
                        <a:t>29</a:t>
                      </a:r>
                      <a:endParaRPr lang="ru-RU" sz="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866" marR="2086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400">
                          <a:effectLst/>
                        </a:rPr>
                        <a:t>19/86 – решили; 4/14 не решили. Лучше всех решают линейные уравнения в 8 классе, всего из опрошенных 14% не справилась с решением уравнения</a:t>
                      </a:r>
                      <a:endParaRPr lang="ru-RU" sz="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866" marR="20866" marT="0" marB="0"/>
                </a:tc>
              </a:tr>
              <a:tr h="80455"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ru-RU" sz="400">
                          <a:effectLst/>
                        </a:rPr>
                        <a:t>Определить вид уравнения</a:t>
                      </a:r>
                      <a:endParaRPr lang="ru-RU" sz="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866" marR="2086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400">
                          <a:effectLst/>
                        </a:rPr>
                        <a:t>8/100 определили</a:t>
                      </a:r>
                      <a:endParaRPr lang="ru-RU" sz="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866" marR="2086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400">
                          <a:effectLst/>
                        </a:rPr>
                        <a:t>6/86 определил; 1/14 не определил</a:t>
                      </a:r>
                      <a:endParaRPr lang="ru-RU" sz="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866" marR="2086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400">
                          <a:effectLst/>
                        </a:rPr>
                        <a:t>14/100 определили</a:t>
                      </a:r>
                      <a:endParaRPr lang="ru-RU" sz="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866" marR="2086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400">
                          <a:effectLst/>
                        </a:rPr>
                        <a:t>29</a:t>
                      </a:r>
                      <a:endParaRPr lang="ru-RU" sz="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866" marR="2086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400">
                          <a:effectLst/>
                        </a:rPr>
                        <a:t>3.4% не определили вид уравнения, 1 человек, остальные справились</a:t>
                      </a:r>
                      <a:endParaRPr lang="ru-RU" sz="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866" marR="20866" marT="0" marB="0"/>
                </a:tc>
              </a:tr>
              <a:tr h="80455"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ru-RU" sz="400">
                          <a:effectLst/>
                        </a:rPr>
                        <a:t>Нужны ли уравнения в жизни?</a:t>
                      </a:r>
                      <a:endParaRPr lang="ru-RU" sz="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866" marR="2086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400">
                          <a:effectLst/>
                        </a:rPr>
                        <a:t> </a:t>
                      </a:r>
                      <a:endParaRPr lang="ru-RU" sz="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866" marR="2086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400">
                          <a:effectLst/>
                        </a:rPr>
                        <a:t> </a:t>
                      </a:r>
                      <a:endParaRPr lang="ru-RU" sz="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866" marR="2086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400">
                          <a:effectLst/>
                        </a:rPr>
                        <a:t> </a:t>
                      </a:r>
                      <a:endParaRPr lang="ru-RU" sz="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866" marR="2086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400">
                          <a:effectLst/>
                        </a:rPr>
                        <a:t> </a:t>
                      </a:r>
                      <a:endParaRPr lang="ru-RU" sz="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866" marR="2086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400">
                          <a:effectLst/>
                        </a:rPr>
                        <a:t> </a:t>
                      </a:r>
                      <a:endParaRPr lang="ru-RU" sz="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866" marR="20866" marT="0" marB="0"/>
                </a:tc>
              </a:tr>
              <a:tr h="160911">
                <a:tc>
                  <a:txBody>
                    <a:bodyPr/>
                    <a:lstStyle/>
                    <a:p>
                      <a:pPr marL="45720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400">
                          <a:effectLst/>
                        </a:rPr>
                        <a:t>А) только в школе на уроке;</a:t>
                      </a:r>
                      <a:endParaRPr lang="ru-RU" sz="300">
                        <a:effectLst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400">
                          <a:effectLst/>
                        </a:rPr>
                        <a:t> </a:t>
                      </a:r>
                      <a:endParaRPr lang="ru-RU" sz="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866" marR="2086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400">
                          <a:effectLst/>
                        </a:rPr>
                        <a:t>0</a:t>
                      </a:r>
                      <a:endParaRPr lang="ru-RU" sz="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866" marR="2086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400">
                          <a:effectLst/>
                        </a:rPr>
                        <a:t>1/14</a:t>
                      </a:r>
                      <a:endParaRPr lang="ru-RU" sz="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866" marR="2086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400">
                          <a:effectLst/>
                        </a:rPr>
                        <a:t>8/57</a:t>
                      </a:r>
                      <a:endParaRPr lang="ru-RU" sz="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866" marR="2086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400">
                          <a:effectLst/>
                        </a:rPr>
                        <a:t>29</a:t>
                      </a:r>
                      <a:endParaRPr lang="ru-RU" sz="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866" marR="2086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400">
                          <a:effectLst/>
                        </a:rPr>
                        <a:t>9/31</a:t>
                      </a:r>
                      <a:endParaRPr lang="ru-RU" sz="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866" marR="20866" marT="0" marB="0"/>
                </a:tc>
              </a:tr>
              <a:tr h="295003">
                <a:tc>
                  <a:txBody>
                    <a:bodyPr/>
                    <a:lstStyle/>
                    <a:p>
                      <a:pPr marL="45720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400">
                          <a:effectLst/>
                        </a:rPr>
                        <a:t>Б) в жизни, наверное, нужны, но я не знаю, как их использовать;</a:t>
                      </a:r>
                      <a:endParaRPr lang="ru-RU" sz="300">
                        <a:effectLst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400">
                          <a:effectLst/>
                        </a:rPr>
                        <a:t> </a:t>
                      </a:r>
                      <a:endParaRPr lang="ru-RU" sz="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866" marR="2086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400">
                          <a:effectLst/>
                        </a:rPr>
                        <a:t>5/63</a:t>
                      </a:r>
                      <a:endParaRPr lang="ru-RU" sz="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866" marR="2086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400">
                          <a:effectLst/>
                        </a:rPr>
                        <a:t>4/57</a:t>
                      </a:r>
                      <a:endParaRPr lang="ru-RU" sz="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866" marR="2086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400">
                          <a:effectLst/>
                        </a:rPr>
                        <a:t>2/14</a:t>
                      </a:r>
                      <a:endParaRPr lang="ru-RU" sz="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866" marR="2086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400">
                          <a:effectLst/>
                        </a:rPr>
                        <a:t>29</a:t>
                      </a:r>
                      <a:endParaRPr lang="ru-RU" sz="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866" marR="2086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400">
                          <a:effectLst/>
                        </a:rPr>
                        <a:t>11/38</a:t>
                      </a:r>
                      <a:endParaRPr lang="ru-RU" sz="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866" marR="20866" marT="0" marB="0"/>
                </a:tc>
              </a:tr>
              <a:tr h="187729">
                <a:tc>
                  <a:txBody>
                    <a:bodyPr/>
                    <a:lstStyle/>
                    <a:p>
                      <a:pPr marL="45720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400">
                          <a:effectLst/>
                        </a:rPr>
                        <a:t>В) в жизни нужны и я их использую;</a:t>
                      </a:r>
                      <a:endParaRPr lang="ru-RU" sz="300">
                        <a:effectLst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400">
                          <a:effectLst/>
                        </a:rPr>
                        <a:t> </a:t>
                      </a:r>
                      <a:endParaRPr lang="ru-RU" sz="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866" marR="2086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400">
                          <a:effectLst/>
                        </a:rPr>
                        <a:t>3/38</a:t>
                      </a:r>
                      <a:endParaRPr lang="ru-RU" sz="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866" marR="2086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400">
                          <a:effectLst/>
                        </a:rPr>
                        <a:t>1/14</a:t>
                      </a:r>
                      <a:endParaRPr lang="ru-RU" sz="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866" marR="2086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400">
                          <a:effectLst/>
                        </a:rPr>
                        <a:t>4/29</a:t>
                      </a:r>
                      <a:endParaRPr lang="ru-RU" sz="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866" marR="2086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400">
                          <a:effectLst/>
                        </a:rPr>
                        <a:t>29</a:t>
                      </a:r>
                      <a:endParaRPr lang="ru-RU" sz="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866" marR="2086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400">
                          <a:effectLst/>
                        </a:rPr>
                        <a:t>8/28</a:t>
                      </a:r>
                      <a:endParaRPr lang="ru-RU" sz="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866" marR="20866" marT="0" marB="0"/>
                </a:tc>
              </a:tr>
              <a:tr h="134092">
                <a:tc>
                  <a:txBody>
                    <a:bodyPr/>
                    <a:lstStyle/>
                    <a:p>
                      <a:pPr marL="45720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400">
                          <a:effectLst/>
                        </a:rPr>
                        <a:t>Г) в жизни не нужны.</a:t>
                      </a:r>
                      <a:endParaRPr lang="ru-RU" sz="300">
                        <a:effectLst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400">
                          <a:effectLst/>
                        </a:rPr>
                        <a:t> </a:t>
                      </a:r>
                      <a:endParaRPr lang="ru-RU" sz="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866" marR="2086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400">
                          <a:effectLst/>
                        </a:rPr>
                        <a:t> </a:t>
                      </a:r>
                      <a:endParaRPr lang="ru-RU" sz="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866" marR="2086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400">
                          <a:effectLst/>
                        </a:rPr>
                        <a:t>1/14</a:t>
                      </a:r>
                      <a:endParaRPr lang="ru-RU" sz="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866" marR="2086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400">
                          <a:effectLst/>
                        </a:rPr>
                        <a:t> </a:t>
                      </a:r>
                      <a:endParaRPr lang="ru-RU" sz="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866" marR="2086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400">
                          <a:effectLst/>
                        </a:rPr>
                        <a:t> </a:t>
                      </a:r>
                      <a:endParaRPr lang="ru-RU" sz="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866" marR="2086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400">
                          <a:effectLst/>
                        </a:rPr>
                        <a:t>1/3,4</a:t>
                      </a:r>
                      <a:endParaRPr lang="ru-RU" sz="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866" marR="20866" marT="0" marB="0"/>
                </a:tc>
              </a:tr>
              <a:tr h="241366"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ru-RU" sz="400">
                          <a:effectLst/>
                        </a:rPr>
                        <a:t>Я хотел бы больше узнать  об истории возникновения уравнений и о способах решения:</a:t>
                      </a:r>
                      <a:endParaRPr lang="ru-RU" sz="300">
                        <a:effectLst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400">
                          <a:effectLst/>
                        </a:rPr>
                        <a:t> </a:t>
                      </a:r>
                      <a:endParaRPr lang="ru-RU" sz="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866" marR="2086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400">
                          <a:effectLst/>
                        </a:rPr>
                        <a:t>2/25 не хотят знать больше;</a:t>
                      </a:r>
                      <a:endParaRPr lang="ru-RU" sz="300">
                        <a:effectLst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400">
                          <a:effectLst/>
                        </a:rPr>
                        <a:t>6/75 хотят знать больше</a:t>
                      </a:r>
                      <a:endParaRPr lang="ru-RU" sz="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866" marR="2086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400">
                          <a:effectLst/>
                        </a:rPr>
                        <a:t>3/43 хотят узнать</a:t>
                      </a:r>
                      <a:endParaRPr lang="ru-RU" sz="300">
                        <a:effectLst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400">
                          <a:effectLst/>
                        </a:rPr>
                        <a:t>4/57 не хотят узнать</a:t>
                      </a:r>
                      <a:endParaRPr lang="ru-RU" sz="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866" marR="2086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400">
                          <a:effectLst/>
                        </a:rPr>
                        <a:t>5/36 хотят узнать</a:t>
                      </a:r>
                      <a:endParaRPr lang="ru-RU" sz="300">
                        <a:effectLst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400">
                          <a:effectLst/>
                        </a:rPr>
                        <a:t>9/64 не хотят не хотят узнать</a:t>
                      </a:r>
                      <a:endParaRPr lang="ru-RU" sz="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866" marR="2086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400">
                          <a:effectLst/>
                        </a:rPr>
                        <a:t>29</a:t>
                      </a:r>
                      <a:endParaRPr lang="ru-RU" sz="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866" marR="2086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400" dirty="0">
                          <a:effectLst/>
                        </a:rPr>
                        <a:t>14/48 хотят узнать</a:t>
                      </a:r>
                      <a:endParaRPr lang="ru-RU" sz="300" dirty="0">
                        <a:effectLst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400" dirty="0">
                          <a:effectLst/>
                        </a:rPr>
                        <a:t>15/52 не хотят узнать</a:t>
                      </a:r>
                      <a:endParaRPr lang="ru-RU" sz="3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866" marR="20866" marT="0" marB="0"/>
                </a:tc>
              </a:tr>
            </a:tbl>
          </a:graphicData>
        </a:graphic>
      </p:graphicFrame>
      <p:sp>
        <p:nvSpPr>
          <p:cNvPr id="5" name="Прямоугольник 4"/>
          <p:cNvSpPr/>
          <p:nvPr/>
        </p:nvSpPr>
        <p:spPr>
          <a:xfrm>
            <a:off x="598027" y="246967"/>
            <a:ext cx="11487955" cy="42934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ru-RU" sz="2000" b="1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Цель исследовательской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работы: определение практического применения линейных уравнений в повседневной жизни.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1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Задачи исследовательской работы</a:t>
            </a:r>
            <a:r>
              <a:rPr lang="ru-RU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1.Рассмотреть историю возникновения линейных уравнений.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Рассмотреть способы решения задач с помощью линейных уравнений.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Решить практические задачи по расчету необходимых материалов из повседневной жизни с помощью линейных уравнений.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1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Объект исследования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линейные уравнения.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ru-RU" b="1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Предмет исследования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практическое применение линейных уравнений для решения задач в повседневной жизни. 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ru-RU" b="1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Гипотеза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Линейные уравнения очень часто используются для решения повседневных задач. 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0370" y="4504586"/>
            <a:ext cx="2361285" cy="2353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541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00731"/>
            <a:ext cx="10515600" cy="1759889"/>
          </a:xfrm>
        </p:spPr>
        <p:txBody>
          <a:bodyPr>
            <a:noAutofit/>
          </a:bodyPr>
          <a:lstStyle/>
          <a:p>
            <a:pPr algn="just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Задачи, приводящие к решению простейших уравнений, люди решали на основе здравого смысла. Еще 3-4 тысячи лет до нашей эры египтяне и вавилоняне умели решать простейшие уравнения, вид которых не был похож на современные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016" y="2331074"/>
            <a:ext cx="4333741" cy="4333741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6309" y="2101642"/>
            <a:ext cx="6980676" cy="1908051"/>
          </a:xfrm>
          <a:prstGeom prst="rect">
            <a:avLst/>
          </a:prstGeom>
        </p:spPr>
      </p:pic>
      <p:sp>
        <p:nvSpPr>
          <p:cNvPr id="12" name="Rectangle 3"/>
          <p:cNvSpPr>
            <a:spLocks noChangeArrowheads="1"/>
          </p:cNvSpPr>
          <p:nvPr/>
        </p:nvSpPr>
        <p:spPr bwMode="auto">
          <a:xfrm>
            <a:off x="5460642" y="4636986"/>
            <a:ext cx="5902817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400" b="1" i="1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   Иероглифическая запись уравнения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2400" b="1" i="1" u="none" strike="noStrike" cap="none" normalizeH="0" baseline="0" dirty="0" smtClean="0">
              <a:ln>
                <a:noFill/>
              </a:ln>
              <a:solidFill>
                <a:srgbClr val="C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u-RU" altLang="ru-RU" sz="24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Х (2/3+1/2 +1/7 + 1) = 37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400" b="1" i="1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   </a:t>
            </a:r>
          </a:p>
        </p:txBody>
      </p:sp>
      <p:sp>
        <p:nvSpPr>
          <p:cNvPr id="13" name="AutoShape 4" descr="{\displaystyle x\left({\frac {2}{3}}+{\frac {1}{2}}+{\frac {1}{7}}+1\right)=37}"/>
          <p:cNvSpPr>
            <a:spLocks noChangeAspect="1" noChangeArrowheads="1"/>
          </p:cNvSpPr>
          <p:nvPr/>
        </p:nvSpPr>
        <p:spPr bwMode="auto">
          <a:xfrm flipV="1">
            <a:off x="9154711" y="4067138"/>
            <a:ext cx="123486" cy="123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4" name="AutoShape 6" descr="{\displaystyle x\left({\frac {2}{3}}+{\frac {1}{2}}+{\frac {1}{7}}+1\right)=37}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56608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37321" y="34715"/>
            <a:ext cx="10843937" cy="1042077"/>
          </a:xfrm>
        </p:spPr>
        <p:txBody>
          <a:bodyPr>
            <a:normAutofit fontScale="90000"/>
          </a:bodyPr>
          <a:lstStyle/>
          <a:p>
            <a:r>
              <a:rPr lang="ru-RU" b="1" dirty="0" smtClean="0"/>
              <a:t/>
            </a:r>
            <a:br>
              <a:rPr lang="ru-RU" b="1" dirty="0" smtClean="0"/>
            </a:br>
            <a:r>
              <a:rPr lang="ru-RU" b="1" dirty="0"/>
              <a:t/>
            </a:r>
            <a:br>
              <a:rPr lang="ru-RU" b="1" dirty="0"/>
            </a:br>
            <a:r>
              <a:rPr lang="ru-RU" sz="3600" b="1" i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Откуда </a:t>
            </a:r>
            <a:r>
              <a:rPr lang="ru-RU" sz="3600" b="1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появились арифметические знаки </a:t>
            </a:r>
            <a:r>
              <a:rPr lang="ru-RU" sz="3600" b="1" i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 уравнении</a:t>
            </a:r>
            <a:r>
              <a:rPr lang="ru-RU" sz="3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ru-RU" sz="3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sz="3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b="1" dirty="0"/>
              <a:t> </a:t>
            </a:r>
            <a:r>
              <a:rPr lang="ru-RU" dirty="0"/>
              <a:t/>
            </a:r>
            <a:br>
              <a:rPr lang="ru-RU" dirty="0"/>
            </a:br>
            <a:endParaRPr lang="ru-RU" dirty="0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9676" y="206060"/>
            <a:ext cx="2142316" cy="2135175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321" y="4851618"/>
            <a:ext cx="2128554" cy="1821735"/>
          </a:xfrm>
          <a:prstGeom prst="rect">
            <a:avLst/>
          </a:prstGeom>
        </p:spPr>
      </p:pic>
      <p:sp>
        <p:nvSpPr>
          <p:cNvPr id="11" name="Rectangle 8"/>
          <p:cNvSpPr>
            <a:spLocks noChangeArrowheads="1"/>
          </p:cNvSpPr>
          <p:nvPr/>
        </p:nvSpPr>
        <p:spPr bwMode="auto">
          <a:xfrm>
            <a:off x="379991" y="1135660"/>
            <a:ext cx="3675173" cy="64633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b="1" i="1" u="none" strike="noStrike" cap="none" normalizeH="0" baseline="0" dirty="0" smtClean="0">
                <a:ln>
                  <a:noFill/>
                </a:ln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Знаки сложения и вычитания</a:t>
            </a:r>
            <a:endParaRPr kumimoji="0" lang="ru-RU" altLang="ru-RU" b="1" i="0" u="none" strike="noStrike" cap="none" normalizeH="0" baseline="0" dirty="0" smtClean="0">
              <a:ln>
                <a:noFill/>
              </a:ln>
              <a:solidFill>
                <a:srgbClr val="00206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151" name="Рисунок 5" descr="Описание: Описание: https://avatars.dzeninfra.ru/get-zen_doc/1874839/pub_5d919af2e882c300b2c67a94_5d91a21d06cc4600b16fa536/scale_240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5164" y="803516"/>
            <a:ext cx="3562437" cy="795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9"/>
          <p:cNvSpPr>
            <a:spLocks noChangeArrowheads="1"/>
          </p:cNvSpPr>
          <p:nvPr/>
        </p:nvSpPr>
        <p:spPr bwMode="auto">
          <a:xfrm>
            <a:off x="1367937" y="2016198"/>
            <a:ext cx="9061739" cy="258532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В 15 веке символы «+» и «-» уже активно использовались человечеством, правда откуда они точно взялись и кто их ввел в обиход достоверно неизвестно.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Предполагают, что эти символы были введены в оборот виноторговцами. Когда часть вина из бочки продавали, то владелец наносил на тару горизонтальную черточку, 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чтобы отметить новый уровень. Затем такие черточки появлялись ниже и ниже.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При доливании вина ранее нанесенные горизонтальны черточки пересекали вертикальной черточкой.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Так и вышло, горизонтальная черточка «-» означала убавление, а 2 перпендикулярных «+» - прибавление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13705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371749" y="238702"/>
            <a:ext cx="11232116" cy="124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algn="ctr">
              <a:lnSpc>
                <a:spcPct val="150000"/>
              </a:lnSpc>
              <a:spcAft>
                <a:spcPts val="0"/>
              </a:spcAft>
            </a:pPr>
            <a:r>
              <a:rPr lang="ru-RU" sz="3200" b="1" dirty="0" smtClean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Алгоритм решения линейных уравнений</a:t>
            </a:r>
          </a:p>
          <a:p>
            <a:pPr marL="228600" algn="ctr">
              <a:lnSpc>
                <a:spcPct val="150000"/>
              </a:lnSpc>
              <a:spcAft>
                <a:spcPts val="0"/>
              </a:spcAft>
            </a:pPr>
            <a:r>
              <a:rPr lang="ru-RU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Алгоритм решения линейных уравнений хорошо известен</a:t>
            </a:r>
            <a:endParaRPr lang="ru-RU" b="1" i="1" dirty="0">
              <a:solidFill>
                <a:srgbClr val="C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" name="Таблица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0791705"/>
              </p:ext>
            </p:extLst>
          </p:nvPr>
        </p:nvGraphicFramePr>
        <p:xfrm>
          <a:off x="1210614" y="1719877"/>
          <a:ext cx="9697792" cy="504287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848896"/>
                <a:gridCol w="4848896"/>
              </a:tblGrid>
              <a:tr h="176469">
                <a:tc>
                  <a:txBody>
                    <a:bodyPr/>
                    <a:lstStyle/>
                    <a:p>
                      <a:pPr marR="46355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ПРАВИЛО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lang="ru-RU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576" marR="5082" marT="2965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R="46355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ОБРАЗЕЦ </a:t>
                      </a:r>
                      <a:endParaRPr lang="ru-RU" sz="1400" dirty="0">
                        <a:solidFill>
                          <a:srgbClr val="C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576" marR="5082" marT="2965" marB="0">
                    <a:solidFill>
                      <a:schemeClr val="bg1"/>
                    </a:solidFill>
                  </a:tcPr>
                </a:tc>
              </a:tr>
              <a:tr h="4073558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12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lang="ru-RU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Чтобы решить линейное уравнение надо: </a:t>
                      </a:r>
                    </a:p>
                    <a:p>
                      <a:pPr algn="l">
                        <a:lnSpc>
                          <a:spcPct val="107000"/>
                        </a:lnSpc>
                        <a:spcAft>
                          <a:spcPts val="115"/>
                        </a:spcAft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</a:p>
                    <a:p>
                      <a:pPr marL="0" marR="22225" lvl="0" indent="0" algn="just" fontAlgn="base">
                        <a:lnSpc>
                          <a:spcPct val="115000"/>
                        </a:lnSpc>
                        <a:spcAft>
                          <a:spcPts val="5"/>
                        </a:spcAft>
                        <a:buClr>
                          <a:srgbClr val="000000"/>
                        </a:buClr>
                        <a:buSzPts val="1800"/>
                        <a:buFont typeface="+mj-lt"/>
                        <a:buNone/>
                      </a:pPr>
                      <a:r>
                        <a:rPr lang="ru-RU" sz="1400" u="none" strike="noStrike" dirty="0" smtClean="0">
                          <a:solidFill>
                            <a:schemeClr val="tx1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1.а</a:t>
                      </a:r>
                      <a:r>
                        <a:rPr lang="ru-RU" sz="1400" u="none" strike="noStrike" dirty="0">
                          <a:solidFill>
                            <a:schemeClr val="tx1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 если уравнение содержит выражения в скобках, то нужно раскрыть скобки (используя правило раскрытия скобок); </a:t>
                      </a:r>
                    </a:p>
                    <a:p>
                      <a:pPr marR="48260" indent="276860" algn="just">
                        <a:lnSpc>
                          <a:spcPct val="116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б) перенести все слагаемые из левой части уравнения в правую, поменяв их знаки на противоположные (в правой части получим ноль); </a:t>
                      </a:r>
                    </a:p>
                    <a:p>
                      <a:pPr algn="l">
                        <a:lnSpc>
                          <a:spcPct val="107000"/>
                        </a:lnSpc>
                        <a:spcAft>
                          <a:spcPts val="115"/>
                        </a:spcAft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</a:p>
                    <a:p>
                      <a:pPr marL="0" marR="22225" lvl="0" indent="0" algn="just" fontAlgn="base">
                        <a:lnSpc>
                          <a:spcPct val="116000"/>
                        </a:lnSpc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+mj-lt"/>
                        <a:buNone/>
                      </a:pPr>
                      <a:r>
                        <a:rPr lang="ru-RU" sz="1400" u="none" strike="noStrike" dirty="0" smtClean="0">
                          <a:solidFill>
                            <a:schemeClr val="tx1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2.в </a:t>
                      </a:r>
                      <a:r>
                        <a:rPr lang="ru-RU" sz="1400" u="none" strike="noStrike" dirty="0">
                          <a:solidFill>
                            <a:schemeClr val="tx1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левой части уравнения привести подобные слагаемые; </a:t>
                      </a:r>
                    </a:p>
                    <a:p>
                      <a:pPr algn="l">
                        <a:lnSpc>
                          <a:spcPct val="107000"/>
                        </a:lnSpc>
                        <a:spcAft>
                          <a:spcPts val="115"/>
                        </a:spcAft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</a:p>
                    <a:p>
                      <a:pPr marL="0" marR="22225" lvl="0" indent="0" algn="just" fontAlgn="base">
                        <a:lnSpc>
                          <a:spcPct val="116000"/>
                        </a:lnSpc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+mj-lt"/>
                        <a:buNone/>
                      </a:pPr>
                      <a:r>
                        <a:rPr lang="ru-RU" sz="1400" u="none" strike="noStrike" dirty="0" smtClean="0">
                          <a:solidFill>
                            <a:schemeClr val="tx1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3.слагаемое </a:t>
                      </a:r>
                      <a:r>
                        <a:rPr lang="ru-RU" sz="1400" u="none" strike="noStrike" dirty="0">
                          <a:solidFill>
                            <a:schemeClr val="tx1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 неизвестным оставить в левой части уравнения, а слагаемое без неизвестного (число) перенести в правую часть, изменив его знак на противоположный; </a:t>
                      </a:r>
                    </a:p>
                    <a:p>
                      <a:pPr algn="l">
                        <a:lnSpc>
                          <a:spcPct val="107000"/>
                        </a:lnSpc>
                        <a:spcAft>
                          <a:spcPts val="110"/>
                        </a:spcAft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</a:p>
                    <a:p>
                      <a:pPr marL="0" marR="22225" lvl="0" indent="0" algn="just" fontAlgn="base">
                        <a:lnSpc>
                          <a:spcPct val="107000"/>
                        </a:lnSpc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+mj-lt"/>
                        <a:buNone/>
                      </a:pPr>
                      <a:r>
                        <a:rPr lang="ru-RU" sz="1400" u="none" strike="noStrike" dirty="0" smtClean="0">
                          <a:solidFill>
                            <a:schemeClr val="tx1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 разделить </a:t>
                      </a:r>
                      <a:r>
                        <a:rPr lang="ru-RU" sz="1400" u="none" strike="noStrike" dirty="0">
                          <a:solidFill>
                            <a:schemeClr val="tx1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обе части уравнения на коэффициент при неизвестном. </a:t>
                      </a:r>
                      <a:endParaRPr lang="ru-RU" sz="1400" u="none" strike="noStrike" dirty="0">
                        <a:solidFill>
                          <a:schemeClr val="tx1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576" marR="5082" marT="2965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</a:p>
                    <a:p>
                      <a:pPr marR="44450" algn="ctr">
                        <a:lnSpc>
                          <a:spcPct val="107000"/>
                        </a:lnSpc>
                        <a:spcAft>
                          <a:spcPts val="130"/>
                        </a:spcAft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– 2 – 3(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+ 5) = – (2 – 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 – 5 </a:t>
                      </a:r>
                    </a:p>
                    <a:p>
                      <a:pPr marR="4445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Решение. 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</a:p>
                    <a:p>
                      <a:pPr marR="42545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– 2 – 3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– 15 = – 2 +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– 5 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</a:p>
                    <a:p>
                      <a:pPr marR="43815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u="sng" dirty="0">
                          <a:solidFill>
                            <a:schemeClr val="tx1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2x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– 2 </a:t>
                      </a:r>
                      <a:r>
                        <a:rPr lang="en-US" sz="1400" u="sng" dirty="0">
                          <a:solidFill>
                            <a:schemeClr val="tx1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– 3x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– 15 + 2 </a:t>
                      </a:r>
                      <a:r>
                        <a:rPr lang="en-US" sz="1400" u="sng" dirty="0">
                          <a:solidFill>
                            <a:schemeClr val="tx1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– x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+ 5 = 0 </a:t>
                      </a:r>
                      <a:endParaRPr lang="ru-RU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lang="ru-RU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lang="ru-RU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lang="ru-RU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R="42545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(2x – 3x – x) + (– 2 – 15 + 2 + 5)=0 </a:t>
                      </a:r>
                      <a:endParaRPr lang="ru-RU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342900" marR="45720" lvl="0" indent="-342900" algn="ctr" fontAlgn="base">
                        <a:lnSpc>
                          <a:spcPct val="107000"/>
                        </a:lnSpc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 panose="020B0604020202020204" pitchFamily="34" charset="0"/>
                        <a:buChar char="–"/>
                      </a:pPr>
                      <a:r>
                        <a:rPr lang="en-US" sz="1400" u="none" strike="noStrike" dirty="0">
                          <a:solidFill>
                            <a:schemeClr val="tx1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2x – 10 = 0 </a:t>
                      </a:r>
                      <a:endParaRPr lang="ru-RU" sz="1400" u="none" strike="noStrike" dirty="0">
                        <a:solidFill>
                          <a:schemeClr val="tx1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lang="ru-RU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342900" marR="45720" lvl="0" indent="-342900" algn="ctr" fontAlgn="base">
                        <a:lnSpc>
                          <a:spcPct val="107000"/>
                        </a:lnSpc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 panose="020B0604020202020204" pitchFamily="34" charset="0"/>
                        <a:buChar char="–"/>
                      </a:pPr>
                      <a:r>
                        <a:rPr lang="en-US" sz="1400" u="none" strike="noStrike" dirty="0">
                          <a:solidFill>
                            <a:schemeClr val="tx1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2x = 10 </a:t>
                      </a:r>
                      <a:endParaRPr lang="ru-RU" sz="1400" u="none" strike="noStrike" dirty="0">
                        <a:solidFill>
                          <a:schemeClr val="tx1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lang="ru-RU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lang="ru-RU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lang="ru-RU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lang="ru-RU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342900" marR="45720" lvl="0" indent="-342900" algn="ctr" fontAlgn="base">
                        <a:lnSpc>
                          <a:spcPct val="102000"/>
                        </a:lnSpc>
                        <a:spcAft>
                          <a:spcPts val="105"/>
                        </a:spcAft>
                        <a:buClr>
                          <a:srgbClr val="000000"/>
                        </a:buClr>
                        <a:buSzPts val="1800"/>
                        <a:buFont typeface="Arial" panose="020B0604020202020204" pitchFamily="34" charset="0"/>
                        <a:buChar char="–"/>
                      </a:pPr>
                      <a:r>
                        <a:rPr lang="en-US" sz="1400" u="none" strike="noStrike" dirty="0">
                          <a:solidFill>
                            <a:schemeClr val="tx1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2x : (–2) = 10 : (–2) x = – 5 </a:t>
                      </a:r>
                      <a:endParaRPr lang="ru-RU" sz="1400" u="none" strike="noStrike" dirty="0">
                        <a:solidFill>
                          <a:schemeClr val="tx1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R="4445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Ответ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 x = – 5 </a:t>
                      </a:r>
                      <a:endParaRPr lang="ru-RU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lang="ru-RU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576" marR="5082" marT="2965" marB="0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96798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-334851" y="214483"/>
            <a:ext cx="12222051" cy="11462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308100">
              <a:lnSpc>
                <a:spcPct val="107000"/>
              </a:lnSpc>
              <a:spcAft>
                <a:spcPts val="0"/>
              </a:spcAft>
            </a:pPr>
            <a:r>
              <a:rPr lang="ru-RU" sz="3200" b="1" i="1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      </a:t>
            </a:r>
            <a:r>
              <a:rPr lang="ru-RU" sz="3200" b="1" i="1" dirty="0" smtClean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Решение линейных уравнений с дробными </a:t>
            </a:r>
          </a:p>
          <a:p>
            <a:pPr marL="1308100">
              <a:lnSpc>
                <a:spcPct val="107000"/>
              </a:lnSpc>
              <a:spcAft>
                <a:spcPts val="0"/>
              </a:spcAft>
            </a:pPr>
            <a:r>
              <a:rPr lang="ru-RU" sz="3200" b="1" i="1" dirty="0">
                <a:solidFill>
                  <a:srgbClr val="C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3200" b="1" i="1" dirty="0" smtClean="0">
                <a:solidFill>
                  <a:srgbClr val="C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                           </a:t>
            </a:r>
            <a:r>
              <a:rPr lang="ru-RU" sz="3200" b="1" i="1" dirty="0" smtClean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коэффициентами </a:t>
            </a:r>
            <a:endParaRPr lang="ru-RU" sz="3200" dirty="0">
              <a:solidFill>
                <a:srgbClr val="C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592428" y="1575177"/>
            <a:ext cx="1117886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Язык алгебры — уравнения. «Чтобы решить вопрос, относящийся к числам или к отвлеченным отношениям величин, нужно лишь перевести задачу с родного языка на язык алгебраический», — писал великий Ньютон в своем учебнике алгебры, озаглавленном «Всеобщая арифметика». </a:t>
            </a: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1565" y="2805323"/>
            <a:ext cx="6309217" cy="3817076"/>
          </a:xfrm>
          <a:prstGeom prst="rect">
            <a:avLst/>
          </a:prstGeom>
        </p:spPr>
      </p:pic>
      <p:pic>
        <p:nvPicPr>
          <p:cNvPr id="8194" name="Picture 375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47750" cy="447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3" name="Picture 375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71650" cy="447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47750" cy="447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71650" cy="447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47750" cy="447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71650" cy="447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1563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4432454" y="643048"/>
            <a:ext cx="7583534" cy="50167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01010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История сохранила нам мало черт биографии замечательного древнего математика Диофанта. Все, что известно о нем, почерпнуто из надписи на его гробнице — надписи, составленной в форме математической задачи. Мы приведем эту надпись.</a:t>
            </a:r>
            <a:endParaRPr kumimoji="0" lang="ru-RU" altLang="ru-RU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b="1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РЕШЕНИЕ</a:t>
            </a:r>
            <a:endParaRPr kumimoji="0" lang="ru-RU" altLang="ru-RU" b="1" i="0" u="none" strike="noStrike" cap="none" normalizeH="0" baseline="0" dirty="0" smtClean="0">
              <a:ln>
                <a:noFill/>
              </a:ln>
              <a:solidFill>
                <a:srgbClr val="C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Составим уравнение:</a:t>
            </a:r>
            <a:endParaRPr kumimoji="0" lang="ru-RU" altLang="ru-RU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Часть шестую - (14/84)х</a:t>
            </a:r>
            <a:endParaRPr kumimoji="0" lang="ru-RU" altLang="ru-RU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+ Двенадцатая часть протекла - (7/84)х</a:t>
            </a:r>
            <a:endParaRPr kumimoji="0" lang="ru-RU" altLang="ru-RU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+ Седьмую в бездетном Браке - (12/84)х</a:t>
            </a:r>
            <a:endParaRPr kumimoji="0" lang="ru-RU" altLang="ru-RU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+ половину лишь жизни прекрасной - (42/84)х</a:t>
            </a:r>
            <a:endParaRPr kumimoji="0" lang="ru-RU" altLang="ru-RU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+ Прошло пятилетие; Года четыре с тех пор - 9=х</a:t>
            </a:r>
            <a:endParaRPr kumimoji="0" lang="ru-RU" altLang="ru-RU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получим (14/84)х+(7/84)х+(12/84)х+(42/84)х+9=(84/84)х упростим (9/84)х=9 </a:t>
            </a:r>
            <a:endParaRPr kumimoji="0" lang="ru-RU" altLang="ru-RU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отсюда х = 84</a:t>
            </a:r>
            <a:endParaRPr kumimoji="0" lang="ru-RU" altLang="ru-RU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Решив уравнение и найдя, что х=84, узнаем следующие черты биографии Диофанта; он женился в 21 год, стал отцом на 38 году, потерял сына на 80-м году и умер в 84 года.</a:t>
            </a:r>
            <a:endParaRPr kumimoji="0" lang="ru-RU" altLang="ru-RU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1" t="1002" r="1242"/>
          <a:stretch/>
        </p:blipFill>
        <p:spPr>
          <a:xfrm>
            <a:off x="296214" y="836230"/>
            <a:ext cx="4005329" cy="4342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96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373487" y="211256"/>
            <a:ext cx="1150083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  <a:spcAft>
                <a:spcPts val="0"/>
              </a:spcAft>
            </a:pPr>
            <a:r>
              <a:rPr lang="ru-RU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Применение линейных уравнений для расчета необходимых материалов в повседневной жизни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585988" y="1780916"/>
            <a:ext cx="1107583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Условие: необходимо связать женский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полувер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размеры которого представлены на рисунке 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ru-RU" sz="2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Рисунок 1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Схема-чертеж женского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полувера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+ чертеж ниже!</a:t>
            </a:r>
          </a:p>
        </p:txBody>
      </p:sp>
      <p:pic>
        <p:nvPicPr>
          <p:cNvPr id="10242" name="Рисунок 8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1" t="448" r="2969"/>
          <a:stretch/>
        </p:blipFill>
        <p:spPr bwMode="auto">
          <a:xfrm>
            <a:off x="3335627" y="2748575"/>
            <a:ext cx="5254581" cy="3808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16696">
            <a:off x="49181" y="3975762"/>
            <a:ext cx="3322749" cy="175962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6888" y="3007398"/>
            <a:ext cx="2726770" cy="2717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51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373</TotalTime>
  <Words>1660</Words>
  <Application>Microsoft Office PowerPoint</Application>
  <PresentationFormat>Произвольный</PresentationFormat>
  <Paragraphs>502</Paragraphs>
  <Slides>15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16" baseType="lpstr">
      <vt:lpstr>Тема Office</vt:lpstr>
      <vt:lpstr>     Частное образовательное учреждение «Православная гимназия имени святителя Иннокентия Московского»  </vt:lpstr>
      <vt:lpstr>Презентация PowerPoint</vt:lpstr>
      <vt:lpstr>Презентация PowerPoint</vt:lpstr>
      <vt:lpstr>Задачи, приводящие к решению простейших уравнений, люди решали на основе здравого смысла. Еще 3-4 тысячи лет до нашей эры египтяне и вавилоняне умели решать простейшие уравнения, вид которых не был похож на современные</vt:lpstr>
      <vt:lpstr>  Откуда появились арифметические знаки в уравнении.   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Выводы:</vt:lpstr>
      <vt:lpstr>Презентация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Частное образовательное      Частное образовательное учреждение «Православная гимназия имени святителя Иннокентия Московского»</dc:title>
  <dc:creator>HP</dc:creator>
  <cp:lastModifiedBy>Adminhome</cp:lastModifiedBy>
  <cp:revision>32</cp:revision>
  <dcterms:created xsi:type="dcterms:W3CDTF">2024-11-16T11:20:05Z</dcterms:created>
  <dcterms:modified xsi:type="dcterms:W3CDTF">2025-10-31T05:39:36Z</dcterms:modified>
</cp:coreProperties>
</file>